
<file path=[Content_Types].xml><?xml version="1.0" encoding="utf-8"?>
<Types xmlns="http://schemas.openxmlformats.org/package/2006/content-types">
  <Default Extension="gif" ContentType="image/gif"/>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 /><Relationship Id="rId2" Type="http://schemas.openxmlformats.org/package/2006/relationships/metadata/thumbnail" Target="docProps/thumbnail.jpeg" /><Relationship Id="rId1" Type="http://schemas.openxmlformats.org/officeDocument/2006/relationships/officeDocument" Target="ppt/presentation.xml" /><Relationship Id="rId4" Type="http://schemas.openxmlformats.org/officeDocument/2006/relationships/extended-properties" Target="docProps/app.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9" r:id="rId1"/>
  </p:sldMasterIdLst>
  <p:notesMasterIdLst>
    <p:notesMasterId r:id="rId25"/>
  </p:notesMasterIdLst>
  <p:sldIdLst>
    <p:sldId id="292" r:id="rId2"/>
    <p:sldId id="262" r:id="rId3"/>
    <p:sldId id="257" r:id="rId4"/>
    <p:sldId id="258" r:id="rId5"/>
    <p:sldId id="264" r:id="rId6"/>
    <p:sldId id="265" r:id="rId7"/>
    <p:sldId id="266" r:id="rId8"/>
    <p:sldId id="267" r:id="rId9"/>
    <p:sldId id="268" r:id="rId10"/>
    <p:sldId id="294" r:id="rId11"/>
    <p:sldId id="276" r:id="rId12"/>
    <p:sldId id="277" r:id="rId13"/>
    <p:sldId id="280" r:id="rId14"/>
    <p:sldId id="281" r:id="rId15"/>
    <p:sldId id="284" r:id="rId16"/>
    <p:sldId id="285" r:id="rId17"/>
    <p:sldId id="286" r:id="rId18"/>
    <p:sldId id="287" r:id="rId19"/>
    <p:sldId id="288" r:id="rId20"/>
    <p:sldId id="289" r:id="rId21"/>
    <p:sldId id="290" r:id="rId22"/>
    <p:sldId id="291" r:id="rId23"/>
    <p:sldId id="293"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50" autoAdjust="0"/>
    <p:restoredTop sz="65302" autoAdjust="0"/>
  </p:normalViewPr>
  <p:slideViewPr>
    <p:cSldViewPr>
      <p:cViewPr varScale="1">
        <p:scale>
          <a:sx n="70" d="100"/>
          <a:sy n="70" d="100"/>
        </p:scale>
        <p:origin x="-1272" y="-96"/>
      </p:cViewPr>
      <p:guideLst>
        <p:guide orient="horz" pos="2160"/>
        <p:guide pos="2880"/>
      </p:guideLst>
    </p:cSldViewPr>
  </p:slideViewPr>
  <p:outlineViewPr>
    <p:cViewPr>
      <p:scale>
        <a:sx n="33" d="100"/>
        <a:sy n="33" d="100"/>
      </p:scale>
      <p:origin x="48" y="516"/>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slide" Target="slides/slide17.xml" /><Relationship Id="rId26" Type="http://schemas.openxmlformats.org/officeDocument/2006/relationships/presProps" Target="presProps.xml" /><Relationship Id="rId3" Type="http://schemas.openxmlformats.org/officeDocument/2006/relationships/slide" Target="slides/slide2.xml" /><Relationship Id="rId21" Type="http://schemas.openxmlformats.org/officeDocument/2006/relationships/slide" Target="slides/slide20.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slide" Target="slides/slide16.xml" /><Relationship Id="rId25" Type="http://schemas.openxmlformats.org/officeDocument/2006/relationships/notesMaster" Target="notesMasters/notesMaster1.xml" /><Relationship Id="rId2" Type="http://schemas.openxmlformats.org/officeDocument/2006/relationships/slide" Target="slides/slide1.xml" /><Relationship Id="rId16" Type="http://schemas.openxmlformats.org/officeDocument/2006/relationships/slide" Target="slides/slide15.xml" /><Relationship Id="rId20" Type="http://schemas.openxmlformats.org/officeDocument/2006/relationships/slide" Target="slides/slide19.xml" /><Relationship Id="rId29"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24" Type="http://schemas.openxmlformats.org/officeDocument/2006/relationships/slide" Target="slides/slide23.xml" /><Relationship Id="rId5" Type="http://schemas.openxmlformats.org/officeDocument/2006/relationships/slide" Target="slides/slide4.xml" /><Relationship Id="rId15" Type="http://schemas.openxmlformats.org/officeDocument/2006/relationships/slide" Target="slides/slide14.xml" /><Relationship Id="rId23" Type="http://schemas.openxmlformats.org/officeDocument/2006/relationships/slide" Target="slides/slide22.xml" /><Relationship Id="rId28" Type="http://schemas.openxmlformats.org/officeDocument/2006/relationships/theme" Target="theme/theme1.xml" /><Relationship Id="rId10" Type="http://schemas.openxmlformats.org/officeDocument/2006/relationships/slide" Target="slides/slide9.xml" /><Relationship Id="rId19" Type="http://schemas.openxmlformats.org/officeDocument/2006/relationships/slide" Target="slides/slide18.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slide" Target="slides/slide13.xml" /><Relationship Id="rId22" Type="http://schemas.openxmlformats.org/officeDocument/2006/relationships/slide" Target="slides/slide21.xml" /><Relationship Id="rId27" Type="http://schemas.openxmlformats.org/officeDocument/2006/relationships/viewProps" Target="view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72542F8-78C3-459A-8B69-35E1FB9525CF}" type="datetimeFigureOut">
              <a:rPr lang="en-US" smtClean="0"/>
              <a:t>6/4/2020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2A757D8-2261-4048-8B3B-B9E93CDA91A7}" type="slidenum">
              <a:rPr lang="en-US" smtClean="0"/>
              <a:t>‹#›</a:t>
            </a:fld>
            <a:endParaRPr lang="en-US"/>
          </a:p>
        </p:txBody>
      </p:sp>
    </p:spTree>
    <p:extLst>
      <p:ext uri="{BB962C8B-B14F-4D97-AF65-F5344CB8AC3E}">
        <p14:creationId xmlns:p14="http://schemas.microsoft.com/office/powerpoint/2010/main" val="3568849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6"/>
            <a:ext cx="9148763"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6729989" y="6442525"/>
            <a:ext cx="2057400" cy="365125"/>
          </a:xfrm>
        </p:spPr>
        <p:txBody>
          <a:bodyPr/>
          <a:lstStyle/>
          <a:p>
            <a:fld id="{177185F8-0E47-4126-9164-81A025F6FA28}" type="datetimeFigureOut">
              <a:rPr lang="en-US" smtClean="0"/>
              <a:t>6/4/2020</a:t>
            </a:fld>
            <a:endParaRPr lang="en-US"/>
          </a:p>
        </p:txBody>
      </p:sp>
      <p:sp>
        <p:nvSpPr>
          <p:cNvPr id="5" name="Footer Placeholder 4"/>
          <p:cNvSpPr>
            <a:spLocks noGrp="1"/>
          </p:cNvSpPr>
          <p:nvPr>
            <p:ph type="ftr" sz="quarter" idx="11"/>
          </p:nvPr>
        </p:nvSpPr>
        <p:spPr>
          <a:xfrm>
            <a:off x="3024158" y="6442525"/>
            <a:ext cx="3086100" cy="365125"/>
          </a:xfrm>
        </p:spPr>
        <p:txBody>
          <a:bodyPr/>
          <a:lstStyle>
            <a:lvl1pPr algn="ctr">
              <a:defRPr/>
            </a:lvl1pPr>
          </a:lstStyle>
          <a:p>
            <a:endParaRPr lang="en-US"/>
          </a:p>
        </p:txBody>
      </p:sp>
      <p:sp>
        <p:nvSpPr>
          <p:cNvPr id="6" name="Slide Number Placeholder 5"/>
          <p:cNvSpPr>
            <a:spLocks noGrp="1"/>
          </p:cNvSpPr>
          <p:nvPr>
            <p:ph type="sldNum" sz="quarter" idx="12"/>
          </p:nvPr>
        </p:nvSpPr>
        <p:spPr>
          <a:xfrm>
            <a:off x="349824" y="6442525"/>
            <a:ext cx="2066534" cy="365125"/>
          </a:xfrm>
        </p:spPr>
        <p:txBody>
          <a:bodyPr anchor="ctr"/>
          <a:lstStyle>
            <a:lvl1pPr algn="l">
              <a:defRPr sz="1200"/>
            </a:lvl1pPr>
          </a:lstStyle>
          <a:p>
            <a:fld id="{7A67EA0E-DCD1-4132-BDFC-BB9D9491ED04}" type="slidenum">
              <a:rPr lang="en-US" smtClean="0"/>
              <a:t>‹#›</a:t>
            </a:fld>
            <a:endParaRPr lang="en-US"/>
          </a:p>
        </p:txBody>
      </p:sp>
      <p:sp>
        <p:nvSpPr>
          <p:cNvPr id="68" name="Freeform 57"/>
          <p:cNvSpPr/>
          <p:nvPr/>
        </p:nvSpPr>
        <p:spPr bwMode="auto">
          <a:xfrm>
            <a:off x="3342085"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5490225" y="467785"/>
            <a:ext cx="3656410"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5940564" y="1023868"/>
            <a:ext cx="2845259" cy="3349641"/>
          </a:xfrm>
        </p:spPr>
        <p:txBody>
          <a:bodyPr anchor="t">
            <a:normAutofit/>
          </a:bodyPr>
          <a:lstStyle>
            <a:lvl1pPr algn="l">
              <a:lnSpc>
                <a:spcPct val="105000"/>
              </a:lnSpc>
              <a:defRPr sz="3900" baseline="0">
                <a:solidFill>
                  <a:schemeClr val="bg2"/>
                </a:solidFill>
              </a:defRPr>
            </a:lvl1pPr>
          </a:lstStyle>
          <a:p>
            <a:r>
              <a:rPr lang="en-US"/>
              <a:t>Click to edit Master title style</a:t>
            </a:r>
            <a:endParaRPr lang="en-US" dirty="0"/>
          </a:p>
        </p:txBody>
      </p:sp>
      <p:sp>
        <p:nvSpPr>
          <p:cNvPr id="3" name="Subtitle 2"/>
          <p:cNvSpPr>
            <a:spLocks noGrp="1"/>
          </p:cNvSpPr>
          <p:nvPr>
            <p:ph type="subTitle" idx="1"/>
          </p:nvPr>
        </p:nvSpPr>
        <p:spPr>
          <a:xfrm>
            <a:off x="5940564" y="4945377"/>
            <a:ext cx="2845259"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Tree>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185F8-0E47-4126-9164-81A025F6FA28}" type="datetimeFigureOut">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7EA0E-DCD1-4132-BDFC-BB9D9491ED04}"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300536" y="362425"/>
            <a:ext cx="2621984"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6958474" y="507037"/>
            <a:ext cx="1178720"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00275" y="524373"/>
            <a:ext cx="4469683"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958474" y="6296616"/>
            <a:ext cx="1879497" cy="365125"/>
          </a:xfrm>
        </p:spPr>
        <p:txBody>
          <a:bodyPr/>
          <a:lstStyle/>
          <a:p>
            <a:fld id="{177185F8-0E47-4126-9164-81A025F6FA28}" type="datetimeFigureOut">
              <a:rPr lang="en-US" smtClean="0"/>
              <a:t>6/4/2020</a:t>
            </a:fld>
            <a:endParaRPr lang="en-US"/>
          </a:p>
        </p:txBody>
      </p:sp>
      <p:sp>
        <p:nvSpPr>
          <p:cNvPr id="5" name="Footer Placeholder 4"/>
          <p:cNvSpPr>
            <a:spLocks noGrp="1"/>
          </p:cNvSpPr>
          <p:nvPr>
            <p:ph type="ftr" sz="quarter" idx="11"/>
          </p:nvPr>
        </p:nvSpPr>
        <p:spPr>
          <a:xfrm>
            <a:off x="2200275" y="6296616"/>
            <a:ext cx="4469683" cy="365125"/>
          </a:xfrm>
        </p:spPr>
        <p:txBody>
          <a:bodyPr/>
          <a:lstStyle/>
          <a:p>
            <a:endParaRPr lang="en-US"/>
          </a:p>
        </p:txBody>
      </p:sp>
      <p:sp>
        <p:nvSpPr>
          <p:cNvPr id="6" name="Slide Number Placeholder 5"/>
          <p:cNvSpPr>
            <a:spLocks noGrp="1"/>
          </p:cNvSpPr>
          <p:nvPr>
            <p:ph type="sldNum" sz="quarter" idx="12"/>
          </p:nvPr>
        </p:nvSpPr>
        <p:spPr>
          <a:xfrm rot="5400000">
            <a:off x="5878074" y="2928735"/>
            <a:ext cx="5383267" cy="453202"/>
          </a:xfrm>
        </p:spPr>
        <p:txBody>
          <a:bodyPr/>
          <a:lstStyle>
            <a:lvl1pPr algn="l">
              <a:defRPr/>
            </a:lvl1pPr>
          </a:lstStyle>
          <a:p>
            <a:fld id="{7A67EA0E-DCD1-4132-BDFC-BB9D9491ED04}" type="slidenum">
              <a:rPr lang="en-US" smtClean="0"/>
              <a:t>‹#›</a:t>
            </a:fld>
            <a:endParaRPr lang="en-US"/>
          </a:p>
        </p:txBody>
      </p:sp>
      <p:cxnSp>
        <p:nvCxnSpPr>
          <p:cNvPr id="7" name="Straight Connector 6" title="Rule Line"/>
          <p:cNvCxnSpPr/>
          <p:nvPr/>
        </p:nvCxnSpPr>
        <p:spPr>
          <a:xfrm>
            <a:off x="6833687" y="571503"/>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77185F8-0E47-4126-9164-81A025F6FA28}" type="datetimeFigureOut">
              <a:rPr lang="en-US" smtClean="0"/>
              <a:t>6/4/2020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A67EA0E-DCD1-4132-BDFC-BB9D9491ED04}"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1" y="-4679"/>
            <a:ext cx="9150461"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1839516" y="1262064"/>
            <a:ext cx="5464969"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6738557" y="6296731"/>
            <a:ext cx="2057400" cy="365125"/>
          </a:xfrm>
        </p:spPr>
        <p:txBody>
          <a:bodyPr/>
          <a:lstStyle>
            <a:lvl1pPr>
              <a:defRPr>
                <a:solidFill>
                  <a:schemeClr val="bg2"/>
                </a:solidFill>
              </a:defRPr>
            </a:lvl1pPr>
          </a:lstStyle>
          <a:p>
            <a:fld id="{177185F8-0E47-4126-9164-81A025F6FA28}" type="datetimeFigureOut">
              <a:rPr lang="en-US" smtClean="0"/>
              <a:t>6/4/2020</a:t>
            </a:fld>
            <a:endParaRPr lang="en-US"/>
          </a:p>
        </p:txBody>
      </p:sp>
      <p:sp>
        <p:nvSpPr>
          <p:cNvPr id="5" name="Footer Placeholder 4"/>
          <p:cNvSpPr>
            <a:spLocks noGrp="1"/>
          </p:cNvSpPr>
          <p:nvPr>
            <p:ph type="ftr" sz="quarter" idx="11"/>
          </p:nvPr>
        </p:nvSpPr>
        <p:spPr>
          <a:xfrm>
            <a:off x="3030683" y="6296731"/>
            <a:ext cx="3086100" cy="365125"/>
          </a:xfrm>
        </p:spPr>
        <p:txBody>
          <a:bodyPr/>
          <a:lstStyle>
            <a:lvl1pPr algn="ctr">
              <a:defRPr>
                <a:solidFill>
                  <a:schemeClr val="bg2"/>
                </a:solidFill>
              </a:defRPr>
            </a:lvl1pPr>
          </a:lstStyle>
          <a:p>
            <a:endParaRPr lang="en-US"/>
          </a:p>
        </p:txBody>
      </p:sp>
      <p:sp>
        <p:nvSpPr>
          <p:cNvPr id="6" name="Slide Number Placeholder 5"/>
          <p:cNvSpPr>
            <a:spLocks noGrp="1"/>
          </p:cNvSpPr>
          <p:nvPr>
            <p:ph type="sldNum" sz="quarter" idx="12"/>
          </p:nvPr>
        </p:nvSpPr>
        <p:spPr>
          <a:xfrm>
            <a:off x="348057" y="6296731"/>
            <a:ext cx="2086157" cy="365125"/>
          </a:xfrm>
        </p:spPr>
        <p:txBody>
          <a:bodyPr anchor="ctr"/>
          <a:lstStyle>
            <a:lvl1pPr algn="l">
              <a:defRPr sz="1200">
                <a:solidFill>
                  <a:schemeClr val="bg2"/>
                </a:solidFill>
              </a:defRPr>
            </a:lvl1pPr>
          </a:lstStyle>
          <a:p>
            <a:fld id="{7A67EA0E-DCD1-4132-BDFC-BB9D9491ED04}" type="slidenum">
              <a:rPr lang="en-US" smtClean="0"/>
              <a:t>‹#›</a:t>
            </a:fld>
            <a:endParaRPr lang="en-US"/>
          </a:p>
        </p:txBody>
      </p:sp>
      <p:sp>
        <p:nvSpPr>
          <p:cNvPr id="2" name="Title 1"/>
          <p:cNvSpPr>
            <a:spLocks noGrp="1"/>
          </p:cNvSpPr>
          <p:nvPr>
            <p:ph type="title"/>
          </p:nvPr>
        </p:nvSpPr>
        <p:spPr>
          <a:xfrm>
            <a:off x="2371726" y="1830580"/>
            <a:ext cx="4394793"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60938" y="4176132"/>
            <a:ext cx="3424856"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00274" y="2438400"/>
            <a:ext cx="312039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7813" y="2438400"/>
            <a:ext cx="312039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77185F8-0E47-4126-9164-81A025F6FA28}" type="datetimeFigureOut">
              <a:rPr lang="en-US" smtClean="0"/>
              <a:t>6/4/2020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A67EA0E-DCD1-4132-BDFC-BB9D9491ED04}"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00274" y="566928"/>
            <a:ext cx="6577930" cy="1563624"/>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00274" y="2456408"/>
            <a:ext cx="312039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200274" y="3316640"/>
            <a:ext cx="312039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7813" y="2456408"/>
            <a:ext cx="312039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7813" y="3316640"/>
            <a:ext cx="312039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77185F8-0E47-4126-9164-81A025F6FA28}" type="datetimeFigureOut">
              <a:rPr lang="en-US" smtClean="0"/>
              <a:t>6/4/2020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A67EA0E-DCD1-4132-BDFC-BB9D9491ED04}"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185F8-0E47-4126-9164-81A025F6FA28}" type="datetimeFigureOut">
              <a:rPr lang="en-US" smtClean="0"/>
              <a:t>6/4/2020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A67EA0E-DCD1-4132-BDFC-BB9D9491ED04}"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grpSp>
        <p:nvGrpSpPr>
          <p:cNvPr id="5" name="Group 4" title="Feathers"/>
          <p:cNvGrpSpPr/>
          <p:nvPr/>
        </p:nvGrpSpPr>
        <p:grpSpPr>
          <a:xfrm>
            <a:off x="300536" y="362425"/>
            <a:ext cx="2621984"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177185F8-0E47-4126-9164-81A025F6FA28}" type="datetimeFigureOut">
              <a:rPr lang="en-US" smtClean="0"/>
              <a:t>6/4/2020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A67EA0E-DCD1-4132-BDFC-BB9D9491ED04}" type="slidenum">
              <a:rPr lang="en-US" smtClean="0"/>
              <a:t>‹#›</a:t>
            </a:fld>
            <a:endParaRPr lang="en-US"/>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6429343" y="453682"/>
            <a:ext cx="2557084"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7367" y="1503907"/>
            <a:ext cx="2420786" cy="1687924"/>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365798" y="441414"/>
            <a:ext cx="569778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357367" y="3223804"/>
            <a:ext cx="2420786"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357417" y="6286501"/>
            <a:ext cx="2420786" cy="365125"/>
          </a:xfrm>
        </p:spPr>
        <p:txBody>
          <a:bodyPr/>
          <a:lstStyle>
            <a:lvl1pPr algn="l">
              <a:defRPr/>
            </a:lvl1pPr>
          </a:lstStyle>
          <a:p>
            <a:fld id="{177185F8-0E47-4126-9164-81A025F6FA28}" type="datetimeFigureOut">
              <a:rPr lang="en-US" smtClean="0"/>
              <a:t>6/4/2020</a:t>
            </a:fld>
            <a:endParaRPr lang="en-US"/>
          </a:p>
        </p:txBody>
      </p:sp>
      <p:sp>
        <p:nvSpPr>
          <p:cNvPr id="6" name="Footer Placeholder 5"/>
          <p:cNvSpPr>
            <a:spLocks noGrp="1"/>
          </p:cNvSpPr>
          <p:nvPr>
            <p:ph type="ftr" sz="quarter" idx="11"/>
          </p:nvPr>
        </p:nvSpPr>
        <p:spPr>
          <a:xfrm>
            <a:off x="365798" y="6286501"/>
            <a:ext cx="5697780"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6357367" y="373605"/>
            <a:ext cx="2420786" cy="816481"/>
          </a:xfrm>
        </p:spPr>
        <p:txBody>
          <a:bodyPr anchor="t"/>
          <a:lstStyle>
            <a:lvl1pPr algn="l">
              <a:defRPr sz="4400"/>
            </a:lvl1pPr>
          </a:lstStyle>
          <a:p>
            <a:fld id="{7A67EA0E-DCD1-4132-BDFC-BB9D9491ED04}" type="slidenum">
              <a:rPr lang="en-US" smtClean="0"/>
              <a:t>‹#›</a:t>
            </a:fld>
            <a:endParaRPr lang="en-US"/>
          </a:p>
        </p:txBody>
      </p:sp>
    </p:spTree>
  </p:cSld>
  <p:clrMapOvr>
    <a:masterClrMapping/>
  </p:clrMapOvr>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6429343" y="453682"/>
            <a:ext cx="2557084"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6357366" y="1503910"/>
            <a:ext cx="2422969" cy="1687924"/>
          </a:xfrm>
        </p:spPr>
        <p:txBody>
          <a:bodyPr anchor="b">
            <a:noAutofit/>
          </a:bodyPr>
          <a:lstStyle>
            <a:lvl1pPr>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 y="1"/>
            <a:ext cx="6076988"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357366" y="3223806"/>
            <a:ext cx="2420874"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6357366" y="6291073"/>
            <a:ext cx="2420874" cy="365125"/>
          </a:xfrm>
        </p:spPr>
        <p:txBody>
          <a:bodyPr/>
          <a:lstStyle>
            <a:lvl1pPr algn="l">
              <a:defRPr/>
            </a:lvl1pPr>
          </a:lstStyle>
          <a:p>
            <a:fld id="{177185F8-0E47-4126-9164-81A025F6FA28}" type="datetimeFigureOut">
              <a:rPr lang="en-US" smtClean="0"/>
              <a:t>6/4/2020</a:t>
            </a:fld>
            <a:endParaRPr lang="en-US"/>
          </a:p>
        </p:txBody>
      </p:sp>
      <p:sp>
        <p:nvSpPr>
          <p:cNvPr id="6" name="Footer Placeholder 5"/>
          <p:cNvSpPr>
            <a:spLocks noGrp="1"/>
          </p:cNvSpPr>
          <p:nvPr>
            <p:ph type="ftr" sz="quarter" idx="11"/>
          </p:nvPr>
        </p:nvSpPr>
        <p:spPr>
          <a:xfrm>
            <a:off x="365798" y="6291073"/>
            <a:ext cx="5698998" cy="365125"/>
          </a:xfrm>
        </p:spPr>
        <p:txBody>
          <a:bodyPr/>
          <a:lstStyle>
            <a:lvl1pPr algn="l">
              <a:defRPr/>
            </a:lvl1pPr>
          </a:lstStyle>
          <a:p>
            <a:endParaRPr lang="en-US"/>
          </a:p>
        </p:txBody>
      </p:sp>
      <p:sp>
        <p:nvSpPr>
          <p:cNvPr id="7" name="Slide Number Placeholder 6"/>
          <p:cNvSpPr>
            <a:spLocks noGrp="1"/>
          </p:cNvSpPr>
          <p:nvPr>
            <p:ph type="sldNum" sz="quarter" idx="12"/>
          </p:nvPr>
        </p:nvSpPr>
        <p:spPr>
          <a:xfrm>
            <a:off x="6357366" y="373607"/>
            <a:ext cx="2420874" cy="816482"/>
          </a:xfrm>
        </p:spPr>
        <p:txBody>
          <a:bodyPr anchor="t"/>
          <a:lstStyle>
            <a:lvl1pPr algn="l">
              <a:defRPr sz="4400"/>
            </a:lvl1pPr>
          </a:lstStyle>
          <a:p>
            <a:fld id="{7A67EA0E-DCD1-4132-BDFC-BB9D9491ED04}"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theme" Target="../theme/theme1.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7" name="Group 6" title="Feathers"/>
          <p:cNvGrpSpPr/>
          <p:nvPr/>
        </p:nvGrpSpPr>
        <p:grpSpPr>
          <a:xfrm>
            <a:off x="300536" y="362425"/>
            <a:ext cx="2621984"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200276" y="568345"/>
            <a:ext cx="6577928" cy="1560716"/>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200276" y="2438400"/>
            <a:ext cx="6577928" cy="3651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720803" y="6296616"/>
            <a:ext cx="20574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177185F8-0E47-4126-9164-81A025F6FA28}" type="datetimeFigureOut">
              <a:rPr lang="en-US" smtClean="0"/>
              <a:t>6/4/2020</a:t>
            </a:fld>
            <a:endParaRPr lang="en-US"/>
          </a:p>
        </p:txBody>
      </p:sp>
      <p:sp>
        <p:nvSpPr>
          <p:cNvPr id="5" name="Footer Placeholder 4"/>
          <p:cNvSpPr>
            <a:spLocks noGrp="1"/>
          </p:cNvSpPr>
          <p:nvPr>
            <p:ph type="ftr" sz="quarter" idx="3"/>
          </p:nvPr>
        </p:nvSpPr>
        <p:spPr>
          <a:xfrm>
            <a:off x="2200275" y="6296616"/>
            <a:ext cx="4250531"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a:p>
        </p:txBody>
      </p:sp>
      <p:sp>
        <p:nvSpPr>
          <p:cNvPr id="6" name="Slide Number Placeholder 5"/>
          <p:cNvSpPr>
            <a:spLocks noGrp="1"/>
          </p:cNvSpPr>
          <p:nvPr>
            <p:ph type="sldNum" sz="quarter" idx="4"/>
          </p:nvPr>
        </p:nvSpPr>
        <p:spPr>
          <a:xfrm>
            <a:off x="384749" y="723329"/>
            <a:ext cx="1413261"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7A67EA0E-DCD1-4132-BDFC-BB9D9491ED04}" type="slidenum">
              <a:rPr lang="en-US" smtClean="0"/>
              <a:t>‹#›</a:t>
            </a:fld>
            <a:endParaRPr lang="en-US"/>
          </a:p>
        </p:txBody>
      </p:sp>
      <p:cxnSp>
        <p:nvCxnSpPr>
          <p:cNvPr id="9" name="Straight Connector 8" title="Rule Line"/>
          <p:cNvCxnSpPr/>
          <p:nvPr/>
        </p:nvCxnSpPr>
        <p:spPr>
          <a:xfrm>
            <a:off x="2200276" y="2176009"/>
            <a:ext cx="6577928"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 standalone="yes"?>
<Relationships xmlns="http://schemas.openxmlformats.org/package/2006/relationships"><Relationship Id="rId2" Type="http://schemas.openxmlformats.org/officeDocument/2006/relationships/image" Target="../media/image7.gif" /><Relationship Id="rId1" Type="http://schemas.openxmlformats.org/officeDocument/2006/relationships/slideLayout" Target="../slideLayouts/slideLayout3.xml" /></Relationships>
</file>

<file path=ppt/slides/_rels/slide11.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7.xml" /></Relationships>
</file>

<file path=ppt/slides/_rels/slide12.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2.xml" /></Relationships>
</file>

<file path=ppt/slides/_rels/slide13.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7.xml" /></Relationships>
</file>

<file path=ppt/slides/_rels/slide14.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7.xml" /></Relationships>
</file>

<file path=ppt/slides/_rels/slide15.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7.xml" /></Relationships>
</file>

<file path=ppt/slides/_rels/slide16.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2.xml" /></Relationships>
</file>

<file path=ppt/slides/_rels/slide17.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7.xml" /></Relationships>
</file>

<file path=ppt/slides/_rels/slide18.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2.xml" /></Relationships>
</file>

<file path=ppt/slides/_rels/slide19.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2.xml" /></Relationships>
</file>

<file path=ppt/slides/_rels/slide2.xml.rels><?xml version="1.0" encoding="UTF-8" standalone="yes"?>
<Relationships xmlns="http://schemas.openxmlformats.org/package/2006/relationships"><Relationship Id="rId3" Type="http://schemas.openxmlformats.org/officeDocument/2006/relationships/image" Target="../media/image2.jpg" /><Relationship Id="rId2" Type="http://schemas.openxmlformats.org/officeDocument/2006/relationships/image" Target="../media/image1.jpg" /><Relationship Id="rId1" Type="http://schemas.openxmlformats.org/officeDocument/2006/relationships/slideLayout" Target="../slideLayouts/slideLayout2.xml" /><Relationship Id="rId4" Type="http://schemas.openxmlformats.org/officeDocument/2006/relationships/image" Target="../media/image3.gif" /></Relationships>
</file>

<file path=ppt/slides/_rels/slide20.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2.xml" /></Relationships>
</file>

<file path=ppt/slides/_rels/slide21.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2.xml" /></Relationships>
</file>

<file path=ppt/slides/_rels/slide22.xml.rels><?xml version="1.0" encoding="UTF-8" standalone="yes"?>
<Relationships xmlns="http://schemas.openxmlformats.org/package/2006/relationships"><Relationship Id="rId2" Type="http://schemas.openxmlformats.org/officeDocument/2006/relationships/image" Target="../media/image8.gif" /><Relationship Id="rId1" Type="http://schemas.openxmlformats.org/officeDocument/2006/relationships/slideLayout" Target="../slideLayouts/slideLayout2.xml" /></Relationships>
</file>

<file path=ppt/slides/_rels/slide23.xml.rels><?xml version="1.0" encoding="UTF-8" standalone="yes"?>
<Relationships xmlns="http://schemas.openxmlformats.org/package/2006/relationships"><Relationship Id="rId2" Type="http://schemas.openxmlformats.org/officeDocument/2006/relationships/image" Target="../media/image9.gif" /><Relationship Id="rId1" Type="http://schemas.openxmlformats.org/officeDocument/2006/relationships/slideLayout" Target="../slideLayouts/slideLayout7.xml" /></Relationships>
</file>

<file path=ppt/slides/_rels/slide3.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_rels/slide4.xml.rels><?xml version="1.0" encoding="UTF-8" standalone="yes"?>
<Relationships xmlns="http://schemas.openxmlformats.org/package/2006/relationships"><Relationship Id="rId3" Type="http://schemas.openxmlformats.org/officeDocument/2006/relationships/image" Target="../media/image3.gif" /><Relationship Id="rId2" Type="http://schemas.openxmlformats.org/officeDocument/2006/relationships/image" Target="../media/image4.jpg" /><Relationship Id="rId1" Type="http://schemas.openxmlformats.org/officeDocument/2006/relationships/slideLayout" Target="../slideLayouts/slideLayout2.xml" /></Relationships>
</file>

<file path=ppt/slides/_rels/slide5.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6.jpg" /><Relationship Id="rId2" Type="http://schemas.openxmlformats.org/officeDocument/2006/relationships/image" Target="../media/image5.jpeg" /><Relationship Id="rId1" Type="http://schemas.openxmlformats.org/officeDocument/2006/relationships/slideLayout" Target="../slideLayouts/slideLayout2.xml" /><Relationship Id="rId4" Type="http://schemas.openxmlformats.org/officeDocument/2006/relationships/image" Target="../media/image3.gif" /></Relationships>
</file>

<file path=ppt/slides/_rels/slide7.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_rels/slide8.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_rels/slide9.xml.rels><?xml version="1.0" encoding="UTF-8" standalone="yes"?>
<Relationships xmlns="http://schemas.openxmlformats.org/package/2006/relationships"><Relationship Id="rId2" Type="http://schemas.openxmlformats.org/officeDocument/2006/relationships/image" Target="../media/image3.gif" /><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vi-VN" sz="3000" b="1" dirty="0">
                <a:ln w="900" cmpd="sng">
                  <a:solidFill>
                    <a:schemeClr val="accent1">
                      <a:satMod val="190000"/>
                      <a:alpha val="55000"/>
                    </a:schemeClr>
                  </a:solidFill>
                  <a:prstDash val="solid"/>
                </a:ln>
                <a:solidFill>
                  <a:schemeClr val="tx1">
                    <a:lumMod val="95000"/>
                    <a:lumOff val="5000"/>
                  </a:schemeClr>
                </a:solidFill>
                <a:effectLst>
                  <a:outerShdw blurRad="50800" dist="38100" dir="10800000" algn="r" rotWithShape="0">
                    <a:prstClr val="black">
                      <a:alpha val="40000"/>
                    </a:prstClr>
                  </a:outerShdw>
                </a:effectLst>
              </a:rPr>
              <a:t>CHƯƠNG VI: ĐUỜNG LỐI XÂY DỰNG HỆ THỐNG CHÍNH TRỊ</a:t>
            </a:r>
            <a:endParaRPr lang="en-US" sz="3000" b="1" dirty="0">
              <a:ln w="900" cmpd="sng">
                <a:solidFill>
                  <a:schemeClr val="accent1">
                    <a:satMod val="190000"/>
                    <a:alpha val="55000"/>
                  </a:schemeClr>
                </a:solidFill>
                <a:prstDash val="solid"/>
              </a:ln>
              <a:solidFill>
                <a:schemeClr val="tx1">
                  <a:lumMod val="95000"/>
                  <a:lumOff val="5000"/>
                </a:schemeClr>
              </a:solidFill>
              <a:effectLst>
                <a:outerShdw blurRad="50800" dist="38100" dir="10800000" algn="r" rotWithShape="0">
                  <a:prstClr val="black">
                    <a:alpha val="40000"/>
                  </a:prstClr>
                </a:outerShdw>
              </a:effectLst>
            </a:endParaRPr>
          </a:p>
        </p:txBody>
      </p:sp>
      <p:sp>
        <p:nvSpPr>
          <p:cNvPr id="6" name="Text Placeholder 5"/>
          <p:cNvSpPr>
            <a:spLocks noGrp="1"/>
          </p:cNvSpPr>
          <p:nvPr>
            <p:ph type="body" idx="1"/>
          </p:nvPr>
        </p:nvSpPr>
        <p:spPr/>
        <p:txBody>
          <a:bodyPr>
            <a:normAutofit/>
          </a:bodyPr>
          <a:lstStyle/>
          <a:p>
            <a:r>
              <a:rPr lang="vi-VN" sz="3200" u="sng" dirty="0"/>
              <a:t>NHÓM 3</a:t>
            </a:r>
            <a:endParaRPr lang="en-US" sz="3200" u="sng" dirty="0"/>
          </a:p>
        </p:txBody>
      </p:sp>
    </p:spTree>
    <p:extLst>
      <p:ext uri="{BB962C8B-B14F-4D97-AF65-F5344CB8AC3E}">
        <p14:creationId xmlns:p14="http://schemas.microsoft.com/office/powerpoint/2010/main" val="19093722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339752" y="1700808"/>
            <a:ext cx="4426767" cy="1971487"/>
          </a:xfrm>
        </p:spPr>
        <p:txBody>
          <a:bodyPr>
            <a:noAutofit/>
          </a:bodyPr>
          <a:lstStyle/>
          <a:p>
            <a:r>
              <a:rPr lang="vi-VN" sz="2000" dirty="0">
                <a:solidFill>
                  <a:srgbClr val="FF0000"/>
                </a:solidFill>
              </a:rPr>
              <a:t>=&gt; Những hạn chế, sai lầm trên đây cùng những yêu cầu của công cuộc đổi mới đã thúc đẩy chúng ta phải chấm dứt hệ thống chuyên chính vô sản để chuyển sang hệ thống chính trị trong thời kỳ mới</a:t>
            </a:r>
            <a:r>
              <a:rPr lang="vi-VN" sz="2000" dirty="0"/>
              <a:t>.</a:t>
            </a:r>
            <a:endParaRPr lang="en-US" sz="2000" dirty="0"/>
          </a:p>
        </p:txBody>
      </p:sp>
      <p:sp>
        <p:nvSpPr>
          <p:cNvPr id="5" name="Text Placeholder 4"/>
          <p:cNvSpPr>
            <a:spLocks noGrp="1"/>
          </p:cNvSpPr>
          <p:nvPr>
            <p:ph type="body" idx="1"/>
          </p:nvPr>
        </p:nvSpPr>
        <p:spPr/>
        <p:txBody>
          <a:bodyPr/>
          <a:lstStyle/>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07904" y="3861048"/>
            <a:ext cx="1728192" cy="1728192"/>
          </a:xfrm>
          <a:prstGeom prst="rect">
            <a:avLst/>
          </a:prstGeom>
        </p:spPr>
      </p:pic>
    </p:spTree>
    <p:extLst>
      <p:ext uri="{BB962C8B-B14F-4D97-AF65-F5344CB8AC3E}">
        <p14:creationId xmlns:p14="http://schemas.microsoft.com/office/powerpoint/2010/main" val="1408857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3440737" y="1660239"/>
            <a:ext cx="2160240" cy="2304257"/>
          </a:xfrm>
          <a:prstGeom prst="ellipse">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Đổi mới tư tưởng về tu duy hệ thống chính trị:</a:t>
            </a:r>
          </a:p>
          <a:p>
            <a:pPr algn="ctr"/>
            <a:endParaRPr lang="en-US" b="1" dirty="0"/>
          </a:p>
        </p:txBody>
      </p:sp>
      <p:sp>
        <p:nvSpPr>
          <p:cNvPr id="3" name="Oval 2"/>
          <p:cNvSpPr/>
          <p:nvPr/>
        </p:nvSpPr>
        <p:spPr>
          <a:xfrm>
            <a:off x="697216" y="2183955"/>
            <a:ext cx="2160240" cy="230425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Nhận thức 1: mới về mối quan hệ giữa đổi mới kinh tế và đổi mới hệ thống chính trị</a:t>
            </a:r>
            <a:endPar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p:txBody>
      </p:sp>
      <p:sp>
        <p:nvSpPr>
          <p:cNvPr id="4" name="Oval 3"/>
          <p:cNvSpPr/>
          <p:nvPr/>
        </p:nvSpPr>
        <p:spPr>
          <a:xfrm>
            <a:off x="3440737" y="4321463"/>
            <a:ext cx="2160240" cy="2304256"/>
          </a:xfrm>
          <a:prstGeom prst="ellipse">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Nhận</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thức</a:t>
            </a:r>
            <a:r>
              <a:rPr lang="vi-VN"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3:</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về</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xây</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dựng</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Nhà</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nước</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pháp</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quyền</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trong</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hệ</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thống</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chính</a:t>
            </a:r>
            <a:r>
              <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 </a:t>
            </a:r>
            <a:r>
              <a:rPr lang="en-US" sz="1600" b="1" dirty="0" err="1">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rPr>
              <a:t>trị</a:t>
            </a:r>
            <a:endParaRPr lang="en-US" sz="16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latin typeface="Arial" pitchFamily="34" charset="0"/>
              <a:cs typeface="Arial" pitchFamily="34" charset="0"/>
            </a:endParaRPr>
          </a:p>
        </p:txBody>
      </p:sp>
      <p:sp>
        <p:nvSpPr>
          <p:cNvPr id="5" name="Oval 4"/>
          <p:cNvSpPr/>
          <p:nvPr/>
        </p:nvSpPr>
        <p:spPr>
          <a:xfrm>
            <a:off x="6313840" y="2183955"/>
            <a:ext cx="2160240" cy="2304256"/>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5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rPr>
              <a:t>Nhận thức 2 : về đấu tranh giai cấp và về động lực chủ yếu để phát triển đất nước trong gia đoạn mới</a:t>
            </a:r>
            <a:endParaRPr lang="en-US" sz="1500" b="1" dirty="0">
              <a:ln w="12700">
                <a:solidFill>
                  <a:schemeClr val="tx2">
                    <a:satMod val="155000"/>
                  </a:schemeClr>
                </a:solidFill>
                <a:prstDash val="solid"/>
              </a:ln>
              <a:solidFill>
                <a:schemeClr val="tx1"/>
              </a:solidFill>
              <a:effectLst>
                <a:outerShdw blurRad="41275" dist="20320" dir="1800000" algn="tl" rotWithShape="0">
                  <a:srgbClr val="000000">
                    <a:alpha val="40000"/>
                  </a:srgbClr>
                </a:outerShdw>
              </a:effectLst>
            </a:endParaRPr>
          </a:p>
        </p:txBody>
      </p:sp>
      <p:cxnSp>
        <p:nvCxnSpPr>
          <p:cNvPr id="9" name="Straight Arrow Connector 8"/>
          <p:cNvCxnSpPr>
            <a:stCxn id="2" idx="6"/>
            <a:endCxn id="5" idx="2"/>
          </p:cNvCxnSpPr>
          <p:nvPr/>
        </p:nvCxnSpPr>
        <p:spPr>
          <a:xfrm>
            <a:off x="5600977" y="2812368"/>
            <a:ext cx="712863" cy="523715"/>
          </a:xfrm>
          <a:prstGeom prst="straightConnector1">
            <a:avLst/>
          </a:prstGeom>
          <a:ln w="38100">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2"/>
            <a:endCxn id="3" idx="6"/>
          </p:cNvCxnSpPr>
          <p:nvPr/>
        </p:nvCxnSpPr>
        <p:spPr>
          <a:xfrm flipH="1">
            <a:off x="2857456" y="2812368"/>
            <a:ext cx="583281" cy="523715"/>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 idx="4"/>
            <a:endCxn id="4" idx="0"/>
          </p:cNvCxnSpPr>
          <p:nvPr/>
        </p:nvCxnSpPr>
        <p:spPr>
          <a:xfrm>
            <a:off x="4520857" y="3964496"/>
            <a:ext cx="0" cy="356967"/>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83568" y="332655"/>
            <a:ext cx="7991977" cy="830997"/>
          </a:xfrm>
          <a:prstGeom prst="rect">
            <a:avLst/>
          </a:prstGeom>
        </p:spPr>
        <p:txBody>
          <a:bodyPr wrap="square">
            <a:spAutoFit/>
          </a:bodyPr>
          <a:lstStyle/>
          <a:p>
            <a:r>
              <a:rPr lang="vi-VN" sz="2400" b="1" dirty="0"/>
              <a:t>II. ĐƯỜNG LỐI XÂY DỰNG HỆ THỐNG CHÍNH TRỊ THỜI KỲ ĐỔI MỚI</a:t>
            </a:r>
            <a:endParaRPr lang="en-US" sz="2400" b="1" dirty="0"/>
          </a:p>
        </p:txBody>
      </p:sp>
      <p:sp>
        <p:nvSpPr>
          <p:cNvPr id="17" name="Rectangle 16"/>
          <p:cNvSpPr/>
          <p:nvPr/>
        </p:nvSpPr>
        <p:spPr>
          <a:xfrm>
            <a:off x="1058168" y="1079336"/>
            <a:ext cx="7415912" cy="537391"/>
          </a:xfrm>
          <a:prstGeom prst="rect">
            <a:avLst/>
          </a:prstGeom>
        </p:spPr>
        <p:txBody>
          <a:bodyPr wrap="square">
            <a:spAutoFit/>
          </a:bodyPr>
          <a:lstStyle/>
          <a:p>
            <a:pPr marL="457200" lvl="0" indent="-457200">
              <a:lnSpc>
                <a:spcPct val="150000"/>
              </a:lnSpc>
              <a:buFont typeface="+mj-lt"/>
              <a:buAutoNum type="arabicPeriod"/>
            </a:pPr>
            <a:r>
              <a:rPr lang="en-US" sz="2200" u="sng" dirty="0" err="1">
                <a:latin typeface="Arial" pitchFamily="34" charset="0"/>
                <a:cs typeface="Arial" pitchFamily="34" charset="0"/>
              </a:rPr>
              <a:t>Đổi</a:t>
            </a:r>
            <a:r>
              <a:rPr lang="en-US" sz="2200" u="sng" dirty="0">
                <a:latin typeface="Arial" pitchFamily="34" charset="0"/>
                <a:cs typeface="Arial" pitchFamily="34" charset="0"/>
              </a:rPr>
              <a:t> </a:t>
            </a:r>
            <a:r>
              <a:rPr lang="en-US" sz="2200" u="sng" dirty="0" err="1">
                <a:latin typeface="Arial" pitchFamily="34" charset="0"/>
                <a:cs typeface="Arial" pitchFamily="34" charset="0"/>
              </a:rPr>
              <a:t>mới</a:t>
            </a:r>
            <a:r>
              <a:rPr lang="en-US" sz="2200" u="sng" dirty="0">
                <a:latin typeface="Arial" pitchFamily="34" charset="0"/>
                <a:cs typeface="Arial" pitchFamily="34" charset="0"/>
              </a:rPr>
              <a:t> </a:t>
            </a:r>
            <a:r>
              <a:rPr lang="en-US" sz="2200" u="sng" dirty="0" err="1">
                <a:latin typeface="Arial" pitchFamily="34" charset="0"/>
                <a:cs typeface="Arial" pitchFamily="34" charset="0"/>
              </a:rPr>
              <a:t>tư</a:t>
            </a:r>
            <a:r>
              <a:rPr lang="en-US" sz="2200" u="sng" dirty="0">
                <a:latin typeface="Arial" pitchFamily="34" charset="0"/>
                <a:cs typeface="Arial" pitchFamily="34" charset="0"/>
              </a:rPr>
              <a:t> </a:t>
            </a:r>
            <a:r>
              <a:rPr lang="en-US" sz="2200" u="sng" dirty="0" err="1">
                <a:latin typeface="Arial" pitchFamily="34" charset="0"/>
                <a:cs typeface="Arial" pitchFamily="34" charset="0"/>
              </a:rPr>
              <a:t>tưởng</a:t>
            </a:r>
            <a:r>
              <a:rPr lang="en-US" sz="2200" u="sng" dirty="0">
                <a:latin typeface="Arial" pitchFamily="34" charset="0"/>
                <a:cs typeface="Arial" pitchFamily="34" charset="0"/>
              </a:rPr>
              <a:t> </a:t>
            </a:r>
            <a:r>
              <a:rPr lang="en-US" sz="2200" u="sng" dirty="0" err="1">
                <a:latin typeface="Arial" pitchFamily="34" charset="0"/>
                <a:cs typeface="Arial" pitchFamily="34" charset="0"/>
              </a:rPr>
              <a:t>về</a:t>
            </a:r>
            <a:r>
              <a:rPr lang="en-US" sz="2200" u="sng" dirty="0">
                <a:latin typeface="Arial" pitchFamily="34" charset="0"/>
                <a:cs typeface="Arial" pitchFamily="34" charset="0"/>
              </a:rPr>
              <a:t> </a:t>
            </a:r>
            <a:r>
              <a:rPr lang="en-US" sz="2200" u="sng" dirty="0" err="1">
                <a:latin typeface="Arial" pitchFamily="34" charset="0"/>
                <a:cs typeface="Arial" pitchFamily="34" charset="0"/>
              </a:rPr>
              <a:t>tu</a:t>
            </a:r>
            <a:r>
              <a:rPr lang="en-US" sz="2200" u="sng" dirty="0">
                <a:latin typeface="Arial" pitchFamily="34" charset="0"/>
                <a:cs typeface="Arial" pitchFamily="34" charset="0"/>
              </a:rPr>
              <a:t> </a:t>
            </a:r>
            <a:r>
              <a:rPr lang="en-US" sz="2200" u="sng" dirty="0" err="1">
                <a:latin typeface="Arial" pitchFamily="34" charset="0"/>
                <a:cs typeface="Arial" pitchFamily="34" charset="0"/>
              </a:rPr>
              <a:t>duy</a:t>
            </a:r>
            <a:r>
              <a:rPr lang="en-US" sz="2200" u="sng" dirty="0">
                <a:latin typeface="Arial" pitchFamily="34" charset="0"/>
                <a:cs typeface="Arial" pitchFamily="34" charset="0"/>
              </a:rPr>
              <a:t> </a:t>
            </a:r>
            <a:r>
              <a:rPr lang="en-US" sz="2200" u="sng" dirty="0" err="1">
                <a:latin typeface="Arial" pitchFamily="34" charset="0"/>
                <a:cs typeface="Arial" pitchFamily="34" charset="0"/>
              </a:rPr>
              <a:t>hệ</a:t>
            </a:r>
            <a:r>
              <a:rPr lang="en-US" sz="2200" u="sng" dirty="0">
                <a:latin typeface="Arial" pitchFamily="34" charset="0"/>
                <a:cs typeface="Arial" pitchFamily="34" charset="0"/>
              </a:rPr>
              <a:t> </a:t>
            </a:r>
            <a:r>
              <a:rPr lang="en-US" sz="2200" u="sng" dirty="0" err="1">
                <a:latin typeface="Arial" pitchFamily="34" charset="0"/>
                <a:cs typeface="Arial" pitchFamily="34" charset="0"/>
              </a:rPr>
              <a:t>thống</a:t>
            </a:r>
            <a:r>
              <a:rPr lang="en-US" sz="2200" u="sng" dirty="0">
                <a:latin typeface="Arial" pitchFamily="34" charset="0"/>
                <a:cs typeface="Arial" pitchFamily="34" charset="0"/>
              </a:rPr>
              <a:t> </a:t>
            </a:r>
            <a:r>
              <a:rPr lang="en-US" sz="2200" u="sng" dirty="0" err="1">
                <a:latin typeface="Arial" pitchFamily="34" charset="0"/>
                <a:cs typeface="Arial" pitchFamily="34" charset="0"/>
              </a:rPr>
              <a:t>chính</a:t>
            </a:r>
            <a:r>
              <a:rPr lang="en-US" sz="2200" u="sng" dirty="0">
                <a:latin typeface="Arial" pitchFamily="34" charset="0"/>
                <a:cs typeface="Arial" pitchFamily="34" charset="0"/>
              </a:rPr>
              <a:t> </a:t>
            </a:r>
            <a:r>
              <a:rPr lang="en-US" sz="2200" u="sng" dirty="0" err="1">
                <a:latin typeface="Arial" pitchFamily="34" charset="0"/>
                <a:cs typeface="Arial" pitchFamily="34" charset="0"/>
              </a:rPr>
              <a:t>trị</a:t>
            </a:r>
            <a:r>
              <a:rPr lang="en-US" sz="2200" u="sng" dirty="0">
                <a:latin typeface="Arial" pitchFamily="34" charset="0"/>
                <a:cs typeface="Arial" pitchFamily="34" charset="0"/>
              </a:rPr>
              <a:t>:</a:t>
            </a:r>
          </a:p>
        </p:txBody>
      </p:sp>
      <p:pic>
        <p:nvPicPr>
          <p:cNvPr id="36" name="Picture 3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13904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barn(inVertical)">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barn(inVertical)">
                                      <p:cBhvr>
                                        <p:cTn id="4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68345"/>
            <a:ext cx="8022628" cy="1560716"/>
          </a:xfrm>
        </p:spPr>
        <p:txBody>
          <a:bodyPr>
            <a:normAutofit/>
          </a:bodyPr>
          <a:lstStyle/>
          <a:p>
            <a:r>
              <a:rPr lang="vi-VN" sz="2800" dirty="0">
                <a:latin typeface="+mn-lt"/>
              </a:rPr>
              <a:t>II. ĐƯỜNG LỐI XÂY DỰNG HỆ THỐNG CHÍNH TRỊ THỜI KỲ ĐỔI MỚI</a:t>
            </a:r>
            <a:endParaRPr lang="en-US" sz="2800" dirty="0">
              <a:latin typeface="+mn-lt"/>
            </a:endParaRPr>
          </a:p>
        </p:txBody>
      </p:sp>
      <p:sp>
        <p:nvSpPr>
          <p:cNvPr id="3" name="Content Placeholder 2"/>
          <p:cNvSpPr>
            <a:spLocks noGrp="1"/>
          </p:cNvSpPr>
          <p:nvPr>
            <p:ph idx="1"/>
          </p:nvPr>
        </p:nvSpPr>
        <p:spPr/>
        <p:txBody>
          <a:bodyPr/>
          <a:lstStyle/>
          <a:p>
            <a:pPr lvl="0">
              <a:buFont typeface="Wingdings" pitchFamily="2" charset="2"/>
              <a:buChar char="v"/>
            </a:pPr>
            <a:r>
              <a:rPr lang="en-US" u="sng" dirty="0">
                <a:latin typeface="Arial" pitchFamily="34" charset="0"/>
                <a:cs typeface="Arial" pitchFamily="34" charset="0"/>
              </a:rPr>
              <a:t>6 </a:t>
            </a:r>
            <a:r>
              <a:rPr lang="en-US" u="sng" dirty="0" err="1">
                <a:latin typeface="Arial" pitchFamily="34" charset="0"/>
                <a:cs typeface="Arial" pitchFamily="34" charset="0"/>
              </a:rPr>
              <a:t>Cái</a:t>
            </a:r>
            <a:r>
              <a:rPr lang="en-US" u="sng" dirty="0">
                <a:latin typeface="Arial" pitchFamily="34" charset="0"/>
                <a:cs typeface="Arial" pitchFamily="34" charset="0"/>
              </a:rPr>
              <a:t> </a:t>
            </a:r>
            <a:r>
              <a:rPr lang="en-US" u="sng" dirty="0" err="1">
                <a:latin typeface="Arial" pitchFamily="34" charset="0"/>
                <a:cs typeface="Arial" pitchFamily="34" charset="0"/>
              </a:rPr>
              <a:t>mới</a:t>
            </a:r>
            <a:r>
              <a:rPr lang="en-US" u="sng" dirty="0">
                <a:latin typeface="Arial" pitchFamily="34" charset="0"/>
                <a:cs typeface="Arial" pitchFamily="34" charset="0"/>
              </a:rPr>
              <a:t> </a:t>
            </a:r>
            <a:r>
              <a:rPr lang="en-US" u="sng" dirty="0" err="1">
                <a:latin typeface="Arial" pitchFamily="34" charset="0"/>
                <a:cs typeface="Arial" pitchFamily="34" charset="0"/>
              </a:rPr>
              <a:t>trong</a:t>
            </a:r>
            <a:r>
              <a:rPr lang="en-US" u="sng" dirty="0">
                <a:latin typeface="Arial" pitchFamily="34" charset="0"/>
                <a:cs typeface="Arial" pitchFamily="34" charset="0"/>
              </a:rPr>
              <a:t> </a:t>
            </a:r>
            <a:r>
              <a:rPr lang="en-US" u="sng" dirty="0" err="1">
                <a:latin typeface="Arial" pitchFamily="34" charset="0"/>
                <a:cs typeface="Arial" pitchFamily="34" charset="0"/>
              </a:rPr>
              <a:t>đường</a:t>
            </a:r>
            <a:r>
              <a:rPr lang="en-US" u="sng" dirty="0">
                <a:latin typeface="Arial" pitchFamily="34" charset="0"/>
                <a:cs typeface="Arial" pitchFamily="34" charset="0"/>
              </a:rPr>
              <a:t> </a:t>
            </a:r>
            <a:r>
              <a:rPr lang="en-US" u="sng" dirty="0" err="1">
                <a:latin typeface="Arial" pitchFamily="34" charset="0"/>
                <a:cs typeface="Arial" pitchFamily="34" charset="0"/>
              </a:rPr>
              <a:t>lối</a:t>
            </a:r>
            <a:r>
              <a:rPr lang="en-US" u="sng" dirty="0">
                <a:latin typeface="Arial" pitchFamily="34" charset="0"/>
                <a:cs typeface="Arial" pitchFamily="34" charset="0"/>
              </a:rPr>
              <a:t>:</a:t>
            </a:r>
          </a:p>
          <a:p>
            <a:pPr marL="531813" indent="-258763">
              <a:buFont typeface="Wingdings" pitchFamily="2" charset="2"/>
              <a:buChar char="Ø"/>
            </a:pPr>
            <a:r>
              <a:rPr lang="vi-VN" dirty="0"/>
              <a:t>Thắng lợi sự nghiệp CNH,HĐH</a:t>
            </a:r>
          </a:p>
          <a:p>
            <a:pPr marL="531813" indent="-258763">
              <a:buFont typeface="Wingdings" pitchFamily="2" charset="2"/>
              <a:buChar char="Ø"/>
            </a:pPr>
            <a:r>
              <a:rPr lang="vi-VN" dirty="0"/>
              <a:t>Phát triển KTTT định hướng XHCN</a:t>
            </a:r>
          </a:p>
          <a:p>
            <a:pPr marL="531813" indent="-258763">
              <a:buFont typeface="Wingdings" pitchFamily="2" charset="2"/>
              <a:buChar char="Ø"/>
            </a:pPr>
            <a:r>
              <a:rPr lang="vi-VN" dirty="0"/>
              <a:t>Dân chủ XHCN</a:t>
            </a:r>
          </a:p>
          <a:p>
            <a:pPr marL="531813" indent="-258763">
              <a:buFont typeface="Wingdings" pitchFamily="2" charset="2"/>
              <a:buChar char="Ø"/>
            </a:pPr>
            <a:r>
              <a:rPr lang="vi-VN" dirty="0"/>
              <a:t>Cơ chế Đảng lãnh đạo – Nhà nước quản lý – Nhân dân làm chủ</a:t>
            </a:r>
          </a:p>
          <a:p>
            <a:pPr marL="531813" indent="-258763">
              <a:buFont typeface="Wingdings" pitchFamily="2" charset="2"/>
              <a:buChar char="Ø"/>
            </a:pPr>
            <a:r>
              <a:rPr lang="vi-VN" dirty="0"/>
              <a:t>Nhà nước pháp quyền</a:t>
            </a:r>
          </a:p>
          <a:p>
            <a:pPr marL="531813" indent="-258763">
              <a:buFont typeface="Wingdings" pitchFamily="2" charset="2"/>
              <a:buChar char="Ø"/>
            </a:pPr>
            <a:r>
              <a:rPr lang="vi-VN" dirty="0"/>
              <a:t>Vai trò lãnh đạo tối cao của Đảng.</a:t>
            </a:r>
          </a:p>
          <a:p>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4199743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 calcmode="lin" valueType="num">
                                      <p:cBhvr>
                                        <p:cTn id="14"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5"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6"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7" dur="1000"/>
                                        <p:tgtEl>
                                          <p:spTgt spid="3">
                                            <p:txEl>
                                              <p:pRg st="1" end="1"/>
                                            </p:txEl>
                                          </p:spTgt>
                                        </p:tgtEl>
                                      </p:cBhvr>
                                    </p:animEffect>
                                  </p:childTnLst>
                                </p:cTn>
                              </p:par>
                              <p:par>
                                <p:cTn id="18" presetID="31" presetClass="entr" presetSubtype="0" fill="hold"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p:cTn id="20"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1"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2"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3" dur="1000"/>
                                        <p:tgtEl>
                                          <p:spTgt spid="3">
                                            <p:txEl>
                                              <p:pRg st="2" end="2"/>
                                            </p:txEl>
                                          </p:spTgt>
                                        </p:tgtEl>
                                      </p:cBhvr>
                                    </p:animEffect>
                                  </p:childTnLst>
                                </p:cTn>
                              </p:par>
                              <p:par>
                                <p:cTn id="24" presetID="31" presetClass="entr" presetSubtype="0"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p:cTn id="26"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7"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8"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29" dur="1000"/>
                                        <p:tgtEl>
                                          <p:spTgt spid="3">
                                            <p:txEl>
                                              <p:pRg st="3" end="3"/>
                                            </p:txEl>
                                          </p:spTgt>
                                        </p:tgtEl>
                                      </p:cBhvr>
                                    </p:animEffect>
                                  </p:childTnLst>
                                </p:cTn>
                              </p:par>
                              <p:par>
                                <p:cTn id="30" presetID="31" presetClass="entr" presetSubtype="0" fill="hold" nodeType="with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 calcmode="lin" valueType="num">
                                      <p:cBhvr>
                                        <p:cTn id="32"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3"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4"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5" dur="1000"/>
                                        <p:tgtEl>
                                          <p:spTgt spid="3">
                                            <p:txEl>
                                              <p:pRg st="4" end="4"/>
                                            </p:txEl>
                                          </p:spTgt>
                                        </p:tgtEl>
                                      </p:cBhvr>
                                    </p:animEffect>
                                  </p:childTnLst>
                                </p:cTn>
                              </p:par>
                              <p:par>
                                <p:cTn id="36" presetID="31" presetClass="entr" presetSubtype="0" fill="hold" nodeType="withEffect">
                                  <p:stCondLst>
                                    <p:cond delay="0"/>
                                  </p:stCondLst>
                                  <p:childTnLst>
                                    <p:set>
                                      <p:cBhvr>
                                        <p:cTn id="37" dur="1" fill="hold">
                                          <p:stCondLst>
                                            <p:cond delay="0"/>
                                          </p:stCondLst>
                                        </p:cTn>
                                        <p:tgtEl>
                                          <p:spTgt spid="3">
                                            <p:txEl>
                                              <p:pRg st="5" end="5"/>
                                            </p:txEl>
                                          </p:spTgt>
                                        </p:tgtEl>
                                        <p:attrNameLst>
                                          <p:attrName>style.visibility</p:attrName>
                                        </p:attrNameLst>
                                      </p:cBhvr>
                                      <p:to>
                                        <p:strVal val="visible"/>
                                      </p:to>
                                    </p:set>
                                    <p:anim calcmode="lin" valueType="num">
                                      <p:cBhvr>
                                        <p:cTn id="38"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9"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0"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1" dur="1000"/>
                                        <p:tgtEl>
                                          <p:spTgt spid="3">
                                            <p:txEl>
                                              <p:pRg st="5" end="5"/>
                                            </p:txEl>
                                          </p:spTgt>
                                        </p:tgtEl>
                                      </p:cBhvr>
                                    </p:animEffect>
                                  </p:childTnLst>
                                </p:cTn>
                              </p:par>
                              <p:par>
                                <p:cTn id="42" presetID="31" presetClass="entr" presetSubtype="0" fill="hold" nodeType="withEffect">
                                  <p:stCondLst>
                                    <p:cond delay="0"/>
                                  </p:stCondLst>
                                  <p:childTnLst>
                                    <p:set>
                                      <p:cBhvr>
                                        <p:cTn id="43" dur="1" fill="hold">
                                          <p:stCondLst>
                                            <p:cond delay="0"/>
                                          </p:stCondLst>
                                        </p:cTn>
                                        <p:tgtEl>
                                          <p:spTgt spid="3">
                                            <p:txEl>
                                              <p:pRg st="6" end="6"/>
                                            </p:txEl>
                                          </p:spTgt>
                                        </p:tgtEl>
                                        <p:attrNameLst>
                                          <p:attrName>style.visibility</p:attrName>
                                        </p:attrNameLst>
                                      </p:cBhvr>
                                      <p:to>
                                        <p:strVal val="visible"/>
                                      </p:to>
                                    </p:set>
                                    <p:anim calcmode="lin" valueType="num">
                                      <p:cBhvr>
                                        <p:cTn id="44"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5"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6"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7" dur="10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9552" y="548680"/>
            <a:ext cx="7920880" cy="2508379"/>
          </a:xfrm>
          <a:prstGeom prst="rect">
            <a:avLst/>
          </a:prstGeom>
        </p:spPr>
        <p:txBody>
          <a:bodyPr wrap="square">
            <a:spAutoFit/>
          </a:bodyPr>
          <a:lstStyle/>
          <a:p>
            <a:r>
              <a:rPr lang="vi-VN" sz="2400" b="1" dirty="0"/>
              <a:t>II. ĐƯỜNG LỐI XÂY DỰNG HỆ THỐNG CHÍNH TRỊ THỜI KỲ ĐỔI MỚI.</a:t>
            </a:r>
          </a:p>
          <a:p>
            <a:pPr marL="450850">
              <a:lnSpc>
                <a:spcPct val="150000"/>
              </a:lnSpc>
            </a:pPr>
            <a:r>
              <a:rPr lang="vi-VN" sz="2000" dirty="0"/>
              <a:t>2 . Mục tiêu, quan điểm và chủ trương xây dựng hệ thống chính trị thời kỳ đổi mới.</a:t>
            </a:r>
          </a:p>
          <a:p>
            <a:pPr indent="804863">
              <a:lnSpc>
                <a:spcPct val="150000"/>
              </a:lnSpc>
            </a:pPr>
            <a:r>
              <a:rPr lang="vi-VN" sz="2000" u="sng" dirty="0"/>
              <a:t>a . Mục tiêu và quan điểm xây dựng hệ thống chính trị.</a:t>
            </a:r>
          </a:p>
          <a:p>
            <a:endParaRPr lang="en-US" sz="2000" dirty="0"/>
          </a:p>
        </p:txBody>
      </p:sp>
      <p:graphicFrame>
        <p:nvGraphicFramePr>
          <p:cNvPr id="3" name="Table 2"/>
          <p:cNvGraphicFramePr>
            <a:graphicFrameLocks noGrp="1"/>
          </p:cNvGraphicFramePr>
          <p:nvPr>
            <p:extLst>
              <p:ext uri="{D42A27DB-BD31-4B8C-83A1-F6EECF244321}">
                <p14:modId xmlns:p14="http://schemas.microsoft.com/office/powerpoint/2010/main" val="3208757033"/>
              </p:ext>
            </p:extLst>
          </p:nvPr>
        </p:nvGraphicFramePr>
        <p:xfrm>
          <a:off x="1451992" y="2780928"/>
          <a:ext cx="6096000" cy="3613016"/>
        </p:xfrm>
        <a:graphic>
          <a:graphicData uri="http://schemas.openxmlformats.org/drawingml/2006/table">
            <a:tbl>
              <a:tblPr firstRow="1" bandRow="1">
                <a:tableStyleId>{7DF18680-E054-41AD-8BC1-D1AEF772440D}</a:tableStyleId>
              </a:tblPr>
              <a:tblGrid>
                <a:gridCol w="6096000">
                  <a:extLst>
                    <a:ext uri="{9D8B030D-6E8A-4147-A177-3AD203B41FA5}">
                      <a16:colId xmlns:a16="http://schemas.microsoft.com/office/drawing/2014/main" val="20000"/>
                    </a:ext>
                  </a:extLst>
                </a:gridCol>
              </a:tblGrid>
              <a:tr h="504056">
                <a:tc>
                  <a:txBody>
                    <a:bodyPr/>
                    <a:lstStyle/>
                    <a:p>
                      <a:pPr algn="ctr"/>
                      <a:r>
                        <a:rPr lang="en-US" sz="2000" u="sng" dirty="0" err="1">
                          <a:solidFill>
                            <a:schemeClr val="tx1"/>
                          </a:solidFill>
                        </a:rPr>
                        <a:t>Mục</a:t>
                      </a:r>
                      <a:r>
                        <a:rPr lang="en-US" sz="2000" u="sng" dirty="0">
                          <a:solidFill>
                            <a:schemeClr val="tx1"/>
                          </a:solidFill>
                        </a:rPr>
                        <a:t> </a:t>
                      </a:r>
                      <a:r>
                        <a:rPr lang="en-US" sz="2000" u="sng" dirty="0" err="1">
                          <a:solidFill>
                            <a:schemeClr val="tx1"/>
                          </a:solidFill>
                        </a:rPr>
                        <a:t>tiêu</a:t>
                      </a:r>
                      <a:endParaRPr lang="en-US" sz="2000" u="sn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499898">
                <a:tc>
                  <a:txBody>
                    <a:bodyPr/>
                    <a:lstStyle/>
                    <a:p>
                      <a:pPr marL="273050" indent="-273050">
                        <a:lnSpc>
                          <a:spcPct val="150000"/>
                        </a:lnSpc>
                        <a:buFont typeface="Wingdings" pitchFamily="2" charset="2"/>
                        <a:buChar char="ü"/>
                      </a:pPr>
                      <a:r>
                        <a:rPr lang="vi-VN" sz="2000" dirty="0"/>
                        <a:t>Nhằm thực hiện tốt hơn dân chủ xã hội chủ nghĩa, phát huy đầy đủ quyền làm chủ của nhân dân.</a:t>
                      </a:r>
                    </a:p>
                    <a:p>
                      <a:pPr marL="285750" indent="-285750">
                        <a:lnSpc>
                          <a:spcPct val="150000"/>
                        </a:lnSpc>
                        <a:buFont typeface="Wingdings" pitchFamily="2" charset="2"/>
                        <a:buChar char="ü"/>
                      </a:pPr>
                      <a:r>
                        <a:rPr lang="vi-VN" sz="2000" dirty="0"/>
                        <a:t>Nhằm xây dựng và hoàn thiện nền dân chủ xã hội chũ nghĩa, bảo đảm quyền lực thuộc về nhân dân.</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78398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55576" y="332656"/>
            <a:ext cx="7776864" cy="2215991"/>
          </a:xfrm>
          <a:prstGeom prst="rect">
            <a:avLst/>
          </a:prstGeom>
        </p:spPr>
        <p:txBody>
          <a:bodyPr wrap="square">
            <a:spAutoFit/>
          </a:bodyPr>
          <a:lstStyle/>
          <a:p>
            <a:r>
              <a:rPr lang="vi-VN" sz="2200" b="1" dirty="0"/>
              <a:t>II. ĐƯỜNG LỐI XÂY DỰNG HỆ THỐNG CHÍNH TRỊ THỜI KỲ ĐỔI MỚI.</a:t>
            </a:r>
          </a:p>
          <a:p>
            <a:pPr marL="450850">
              <a:lnSpc>
                <a:spcPct val="150000"/>
              </a:lnSpc>
            </a:pPr>
            <a:r>
              <a:rPr lang="vi-VN" sz="2000" dirty="0"/>
              <a:t>2 . Mục tiêu, quan điểm và chủ trương xây dựng hệ thống chính trị thời kỳ đổi mới.</a:t>
            </a:r>
          </a:p>
          <a:p>
            <a:pPr indent="804863">
              <a:lnSpc>
                <a:spcPct val="150000"/>
              </a:lnSpc>
            </a:pPr>
            <a:r>
              <a:rPr lang="vi-VN" sz="2000" u="sng" dirty="0"/>
              <a:t>a . Mục tiêu và quan điểm xây dựng hệ thống chính trị.</a:t>
            </a:r>
          </a:p>
        </p:txBody>
      </p:sp>
      <p:graphicFrame>
        <p:nvGraphicFramePr>
          <p:cNvPr id="3" name="Table 2"/>
          <p:cNvGraphicFramePr>
            <a:graphicFrameLocks noGrp="1"/>
          </p:cNvGraphicFramePr>
          <p:nvPr>
            <p:extLst>
              <p:ext uri="{D42A27DB-BD31-4B8C-83A1-F6EECF244321}">
                <p14:modId xmlns:p14="http://schemas.microsoft.com/office/powerpoint/2010/main" val="2981818447"/>
              </p:ext>
            </p:extLst>
          </p:nvPr>
        </p:nvGraphicFramePr>
        <p:xfrm>
          <a:off x="1187624" y="2548647"/>
          <a:ext cx="6912768" cy="4297680"/>
        </p:xfrm>
        <a:graphic>
          <a:graphicData uri="http://schemas.openxmlformats.org/drawingml/2006/table">
            <a:tbl>
              <a:tblPr firstRow="1" bandRow="1">
                <a:tableStyleId>{7DF18680-E054-41AD-8BC1-D1AEF772440D}</a:tableStyleId>
              </a:tblPr>
              <a:tblGrid>
                <a:gridCol w="6912768">
                  <a:extLst>
                    <a:ext uri="{9D8B030D-6E8A-4147-A177-3AD203B41FA5}">
                      <a16:colId xmlns:a16="http://schemas.microsoft.com/office/drawing/2014/main" val="20000"/>
                    </a:ext>
                  </a:extLst>
                </a:gridCol>
              </a:tblGrid>
              <a:tr h="404673">
                <a:tc>
                  <a:txBody>
                    <a:bodyPr/>
                    <a:lstStyle/>
                    <a:p>
                      <a:pPr algn="ctr">
                        <a:lnSpc>
                          <a:spcPct val="150000"/>
                        </a:lnSpc>
                      </a:pPr>
                      <a:r>
                        <a:rPr lang="en-US" sz="2000" b="1" u="sng" kern="1200" dirty="0" err="1">
                          <a:solidFill>
                            <a:schemeClr val="tx1"/>
                          </a:solidFill>
                          <a:effectLst/>
                          <a:latin typeface="+mn-lt"/>
                          <a:ea typeface="+mn-ea"/>
                          <a:cs typeface="+mn-cs"/>
                        </a:rPr>
                        <a:t>Quan</a:t>
                      </a:r>
                      <a:r>
                        <a:rPr lang="en-US" sz="2000" b="1" u="sng" kern="1200" dirty="0">
                          <a:solidFill>
                            <a:schemeClr val="tx1"/>
                          </a:solidFill>
                          <a:effectLst/>
                          <a:latin typeface="+mn-lt"/>
                          <a:ea typeface="+mn-ea"/>
                          <a:cs typeface="+mn-cs"/>
                        </a:rPr>
                        <a:t> </a:t>
                      </a:r>
                      <a:r>
                        <a:rPr lang="en-US" sz="2000" b="1" u="sng" kern="1200" dirty="0" err="1">
                          <a:solidFill>
                            <a:schemeClr val="tx1"/>
                          </a:solidFill>
                          <a:effectLst/>
                          <a:latin typeface="+mn-lt"/>
                          <a:ea typeface="+mn-ea"/>
                          <a:cs typeface="+mn-cs"/>
                        </a:rPr>
                        <a:t>điểm</a:t>
                      </a:r>
                      <a:endParaRPr lang="en-US" sz="2000" u="sng"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3428008">
                <a:tc>
                  <a:txBody>
                    <a:bodyPr/>
                    <a:lstStyle/>
                    <a:p>
                      <a:pPr marL="355600" indent="-355600">
                        <a:lnSpc>
                          <a:spcPct val="150000"/>
                        </a:lnSpc>
                        <a:buFont typeface="Wingdings" pitchFamily="2" charset="2"/>
                        <a:buChar char="ü"/>
                      </a:pPr>
                      <a:r>
                        <a:rPr lang="vi-VN" sz="1600" dirty="0"/>
                        <a:t>Một là, kết hợp đổi mới kinh tế và đổi mới chính trị, đổi mới kinh tế làm trọng tâm.</a:t>
                      </a:r>
                    </a:p>
                    <a:p>
                      <a:pPr marL="342900" indent="-342900">
                        <a:lnSpc>
                          <a:spcPct val="150000"/>
                        </a:lnSpc>
                        <a:buFont typeface="Wingdings" pitchFamily="2" charset="2"/>
                        <a:buChar char="ü"/>
                      </a:pPr>
                      <a:r>
                        <a:rPr lang="vi-VN" sz="1600" dirty="0"/>
                        <a:t> Hai là, đổi mới tổ chức và phương thức hoạt động của hệ thống chính trị nhằm tăng cường vai trò lãnh đạo và quản lý của Đảng, Nhà nước, phát huy quyền làm chủ của nhân dân.</a:t>
                      </a:r>
                    </a:p>
                    <a:p>
                      <a:pPr marL="342900" indent="-342900">
                        <a:lnSpc>
                          <a:spcPct val="150000"/>
                        </a:lnSpc>
                        <a:buFont typeface="Wingdings" pitchFamily="2" charset="2"/>
                        <a:buChar char="ü"/>
                      </a:pPr>
                      <a:r>
                        <a:rPr lang="vi-VN" sz="1600" dirty="0"/>
                        <a:t>Ba là, đổi mới hệ thống chính trị toàn diện ,đồng bộ, có kế thừa, có bước đi, hình thức và cách làm phù hợp.</a:t>
                      </a:r>
                    </a:p>
                    <a:p>
                      <a:pPr marL="342900" indent="-342900">
                        <a:lnSpc>
                          <a:spcPct val="150000"/>
                        </a:lnSpc>
                        <a:buFont typeface="Wingdings" pitchFamily="2" charset="2"/>
                        <a:buChar char="ü"/>
                      </a:pPr>
                      <a:r>
                        <a:rPr lang="vi-VN" sz="1600" dirty="0"/>
                        <a:t>Bốn là, đổi mới quan hệ giữa các bộ phận cấu thành của hệ thống chính trị với nhau và với xã hội.</a:t>
                      </a:r>
                    </a:p>
                    <a:p>
                      <a:pPr>
                        <a:lnSpc>
                          <a:spcPct val="150000"/>
                        </a:lnSpc>
                      </a:pPr>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19378730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71599" y="1412776"/>
            <a:ext cx="7827023" cy="5170646"/>
          </a:xfrm>
          <a:prstGeom prst="rect">
            <a:avLst/>
          </a:prstGeom>
        </p:spPr>
        <p:txBody>
          <a:bodyPr wrap="square">
            <a:spAutoFit/>
          </a:bodyPr>
          <a:lstStyle/>
          <a:p>
            <a:pPr lvl="0">
              <a:lnSpc>
                <a:spcPct val="150000"/>
              </a:lnSpc>
            </a:pPr>
            <a:r>
              <a:rPr lang="vi-VN" sz="2000" u="sng" dirty="0">
                <a:latin typeface="Arial" pitchFamily="34" charset="0"/>
                <a:cs typeface="Arial" pitchFamily="34" charset="0"/>
              </a:rPr>
              <a:t>b. </a:t>
            </a:r>
            <a:r>
              <a:rPr lang="en-US" sz="2000" u="sng" dirty="0" err="1">
                <a:latin typeface="Arial" pitchFamily="34" charset="0"/>
                <a:cs typeface="Arial" pitchFamily="34" charset="0"/>
              </a:rPr>
              <a:t>Chủ</a:t>
            </a:r>
            <a:r>
              <a:rPr lang="en-US" sz="2000" u="sng" dirty="0">
                <a:latin typeface="Arial" pitchFamily="34" charset="0"/>
                <a:cs typeface="Arial" pitchFamily="34" charset="0"/>
              </a:rPr>
              <a:t> </a:t>
            </a:r>
            <a:r>
              <a:rPr lang="en-US" sz="2000" u="sng" dirty="0" err="1">
                <a:latin typeface="Arial" pitchFamily="34" charset="0"/>
                <a:cs typeface="Arial" pitchFamily="34" charset="0"/>
              </a:rPr>
              <a:t>trương</a:t>
            </a:r>
            <a:r>
              <a:rPr lang="en-US" sz="2000" u="sng" dirty="0">
                <a:latin typeface="Arial" pitchFamily="34" charset="0"/>
                <a:cs typeface="Arial" pitchFamily="34" charset="0"/>
              </a:rPr>
              <a:t> </a:t>
            </a:r>
            <a:r>
              <a:rPr lang="en-US" sz="2000" u="sng" dirty="0" err="1">
                <a:latin typeface="Arial" pitchFamily="34" charset="0"/>
                <a:cs typeface="Arial" pitchFamily="34" charset="0"/>
              </a:rPr>
              <a:t>xây</a:t>
            </a:r>
            <a:r>
              <a:rPr lang="en-US" sz="2000" u="sng" dirty="0">
                <a:latin typeface="Arial" pitchFamily="34" charset="0"/>
                <a:cs typeface="Arial" pitchFamily="34" charset="0"/>
              </a:rPr>
              <a:t> </a:t>
            </a:r>
            <a:r>
              <a:rPr lang="en-US" sz="2000" u="sng" dirty="0" err="1">
                <a:latin typeface="Arial" pitchFamily="34" charset="0"/>
                <a:cs typeface="Arial" pitchFamily="34" charset="0"/>
              </a:rPr>
              <a:t>dựng</a:t>
            </a:r>
            <a:r>
              <a:rPr lang="en-US" sz="2000" u="sng" dirty="0">
                <a:latin typeface="Arial" pitchFamily="34" charset="0"/>
                <a:cs typeface="Arial" pitchFamily="34" charset="0"/>
              </a:rPr>
              <a:t> </a:t>
            </a:r>
            <a:r>
              <a:rPr lang="en-US" sz="2000" u="sng" dirty="0" err="1">
                <a:latin typeface="Arial" pitchFamily="34" charset="0"/>
                <a:cs typeface="Arial" pitchFamily="34" charset="0"/>
              </a:rPr>
              <a:t>hệ</a:t>
            </a:r>
            <a:r>
              <a:rPr lang="en-US" sz="2000" u="sng" dirty="0">
                <a:latin typeface="Arial" pitchFamily="34" charset="0"/>
                <a:cs typeface="Arial" pitchFamily="34" charset="0"/>
              </a:rPr>
              <a:t> </a:t>
            </a:r>
            <a:r>
              <a:rPr lang="en-US" sz="2000" u="sng" dirty="0" err="1">
                <a:latin typeface="Arial" pitchFamily="34" charset="0"/>
                <a:cs typeface="Arial" pitchFamily="34" charset="0"/>
              </a:rPr>
              <a:t>thống</a:t>
            </a:r>
            <a:r>
              <a:rPr lang="en-US" sz="2000" u="sng" dirty="0">
                <a:latin typeface="Arial" pitchFamily="34" charset="0"/>
                <a:cs typeface="Arial" pitchFamily="34" charset="0"/>
              </a:rPr>
              <a:t> </a:t>
            </a:r>
            <a:r>
              <a:rPr lang="en-US" sz="2000" u="sng" dirty="0" err="1">
                <a:latin typeface="Arial" pitchFamily="34" charset="0"/>
                <a:cs typeface="Arial" pitchFamily="34" charset="0"/>
              </a:rPr>
              <a:t>chính</a:t>
            </a:r>
            <a:r>
              <a:rPr lang="en-US" sz="2000" u="sng" dirty="0">
                <a:latin typeface="Arial" pitchFamily="34" charset="0"/>
                <a:cs typeface="Arial" pitchFamily="34" charset="0"/>
              </a:rPr>
              <a:t> </a:t>
            </a:r>
            <a:r>
              <a:rPr lang="en-US" sz="2000" u="sng" dirty="0" err="1">
                <a:latin typeface="Arial" pitchFamily="34" charset="0"/>
                <a:cs typeface="Arial" pitchFamily="34" charset="0"/>
              </a:rPr>
              <a:t>trị</a:t>
            </a:r>
            <a:r>
              <a:rPr lang="en-US" sz="2000" u="sng" dirty="0">
                <a:latin typeface="Arial" pitchFamily="34" charset="0"/>
                <a:cs typeface="Arial" pitchFamily="34" charset="0"/>
              </a:rPr>
              <a:t> </a:t>
            </a:r>
            <a:endParaRPr lang="vi-VN" sz="2000" u="sng" dirty="0">
              <a:latin typeface="Arial" pitchFamily="34" charset="0"/>
              <a:cs typeface="Arial" pitchFamily="34" charset="0"/>
            </a:endParaRPr>
          </a:p>
          <a:p>
            <a:pPr marL="355600" lvl="0" indent="-177800">
              <a:lnSpc>
                <a:spcPct val="150000"/>
              </a:lnSpc>
              <a:buFont typeface="Wingdings" pitchFamily="2" charset="2"/>
              <a:buChar char="v"/>
            </a:pPr>
            <a:r>
              <a:rPr lang="vi-VN" sz="2000" u="sng" dirty="0">
                <a:latin typeface="Arial" pitchFamily="34" charset="0"/>
                <a:cs typeface="Arial" pitchFamily="34" charset="0"/>
              </a:rPr>
              <a:t>Xây dựng Đảng trong hệ thống chính trị:</a:t>
            </a:r>
          </a:p>
          <a:p>
            <a:pPr marL="641350" lvl="0" indent="-285750">
              <a:lnSpc>
                <a:spcPct val="150000"/>
              </a:lnSpc>
              <a:buFont typeface="Wingdings" pitchFamily="2" charset="2"/>
              <a:buChar char="q"/>
            </a:pPr>
            <a:r>
              <a:rPr lang="vi-VN" dirty="0">
                <a:latin typeface="Arial" pitchFamily="34" charset="0"/>
                <a:cs typeface="Arial" pitchFamily="34" charset="0"/>
              </a:rPr>
              <a:t> Thực hiện ĐCSVN là Đảng cầm quyền duy nhất lãnh đạo Nhà nước và toàn xã hội.</a:t>
            </a:r>
          </a:p>
          <a:p>
            <a:pPr marL="641350" lvl="0" indent="-285750">
              <a:lnSpc>
                <a:spcPct val="150000"/>
              </a:lnSpc>
              <a:buFont typeface="Wingdings" pitchFamily="2" charset="2"/>
              <a:buChar char="q"/>
            </a:pPr>
            <a:r>
              <a:rPr lang="vi-VN" dirty="0">
                <a:latin typeface="Arial" pitchFamily="34" charset="0"/>
                <a:cs typeface="Arial" pitchFamily="34" charset="0"/>
              </a:rPr>
              <a:t>Phướng thức lãnh đạoĐãng lãnh đạo bằng phướng hướng chiến lược, chính sách, chủ trương công tác; bằng công tác tuyên truyền, vận động, thuyết phục; giới thiệu những Đảng viên ưu tú vào các vị trí trong cơ quan lãnh đạo chính quyền.</a:t>
            </a:r>
          </a:p>
          <a:p>
            <a:pPr marL="641350" lvl="0" indent="-285750">
              <a:lnSpc>
                <a:spcPct val="150000"/>
              </a:lnSpc>
              <a:buFont typeface="Wingdings" pitchFamily="2" charset="2"/>
              <a:buChar char="q"/>
            </a:pPr>
            <a:r>
              <a:rPr lang="vi-VN" dirty="0">
                <a:latin typeface="Arial" pitchFamily="34" charset="0"/>
                <a:cs typeface="Arial" pitchFamily="34" charset="0"/>
              </a:rPr>
              <a:t>Phướng thức lãnh đạo: Đãng lãnh đạo bằng phướng hướng chiến lược, chính sách, chủ trương công tác; bằng công tác tuyên truyền, vận động, thuyết phục; giới thiệu những Đảng viên ưu tú vào các vị trí trong cơ quan lãnh đạo chính quyền.</a:t>
            </a:r>
          </a:p>
        </p:txBody>
      </p:sp>
      <p:sp>
        <p:nvSpPr>
          <p:cNvPr id="3" name="Title 1"/>
          <p:cNvSpPr txBox="1">
            <a:spLocks/>
          </p:cNvSpPr>
          <p:nvPr/>
        </p:nvSpPr>
        <p:spPr>
          <a:xfrm>
            <a:off x="503538" y="551708"/>
            <a:ext cx="7776864" cy="1080120"/>
          </a:xfrm>
          <a:prstGeom prst="rect">
            <a:avLst/>
          </a:prstGeom>
        </p:spPr>
        <p:txBody>
          <a:bodyPr>
            <a:normAutofit fontScale="92500" lnSpcReduction="20000"/>
          </a:bodyPr>
          <a:lst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a:lstStyle>
          <a:p>
            <a:r>
              <a:rPr lang="vi-VN" sz="2800" dirty="0"/>
              <a:t>II. ĐƯỜNG LỐI XÂY DỰNG HỆ THỐNG CHÍNH TRỊ THỜI KỲ ĐỔI MỚI.</a:t>
            </a:r>
            <a:br>
              <a:rPr lang="vi-VN" sz="2800" dirty="0"/>
            </a:br>
            <a:endParaRPr lang="en-US" sz="28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1830479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836712"/>
            <a:ext cx="7776864" cy="1420495"/>
          </a:xfrm>
        </p:spPr>
        <p:txBody>
          <a:bodyPr>
            <a:normAutofit/>
          </a:bodyPr>
          <a:lstStyle/>
          <a:p>
            <a:r>
              <a:rPr lang="vi-VN" sz="2800" dirty="0"/>
              <a:t>II. ĐƯỜNG LỐI XÂY DỰNG HỆ THỐNG CHÍNH TRỊ THỜI KỲ ĐỔI MỚI</a:t>
            </a:r>
            <a:endParaRPr lang="en-US" sz="2800" dirty="0"/>
          </a:p>
        </p:txBody>
      </p:sp>
      <p:sp>
        <p:nvSpPr>
          <p:cNvPr id="3" name="Content Placeholder 2"/>
          <p:cNvSpPr>
            <a:spLocks noGrp="1"/>
          </p:cNvSpPr>
          <p:nvPr>
            <p:ph idx="1"/>
          </p:nvPr>
        </p:nvSpPr>
        <p:spPr>
          <a:xfrm>
            <a:off x="1187624" y="2267000"/>
            <a:ext cx="7776864" cy="4186336"/>
          </a:xfrm>
        </p:spPr>
        <p:txBody>
          <a:bodyPr>
            <a:normAutofit lnSpcReduction="10000"/>
          </a:bodyPr>
          <a:lstStyle/>
          <a:p>
            <a:pPr marL="531813" indent="-354013">
              <a:buFont typeface="Wingdings" pitchFamily="2" charset="2"/>
              <a:buChar char="v"/>
            </a:pPr>
            <a:r>
              <a:rPr lang="vi-VN" u="sng" dirty="0"/>
              <a:t>Nhà nước pháp quyền XHCNVN được xây dựng thêm 5 đặc điểm sau đây:</a:t>
            </a:r>
          </a:p>
          <a:p>
            <a:pPr marL="723900" indent="-368300">
              <a:buFont typeface="+mj-lt"/>
              <a:buAutoNum type="arabicPeriod"/>
            </a:pPr>
            <a:r>
              <a:rPr lang="vi-VN" dirty="0"/>
              <a:t> Là Nhà nước của dân, do dân, vì dân, tất cả quyền lực thuộc về nhân dân.</a:t>
            </a:r>
          </a:p>
          <a:p>
            <a:pPr marL="723900" indent="-368300">
              <a:buFont typeface="+mj-lt"/>
              <a:buAutoNum type="arabicPeriod"/>
            </a:pPr>
            <a:r>
              <a:rPr lang="vi-VN" dirty="0"/>
              <a:t> Quyền lực Nhà nước là thống nhất và có sự phân công rành mạch, phối hợp chặt chẽ giữa các cơ quan nhà nước.</a:t>
            </a:r>
          </a:p>
          <a:p>
            <a:pPr marL="723900" indent="-368300">
              <a:buFont typeface="+mj-lt"/>
              <a:buAutoNum type="arabicPeriod"/>
            </a:pPr>
            <a:r>
              <a:rPr lang="vi-VN" dirty="0"/>
              <a:t>Nhà nước hoạt động trên cơ sở hiến pháp và pháp luật..</a:t>
            </a:r>
          </a:p>
          <a:p>
            <a:pPr marL="723900" indent="-368300">
              <a:buFont typeface="+mj-lt"/>
              <a:buAutoNum type="arabicPeriod"/>
            </a:pPr>
            <a:r>
              <a:rPr lang="vi-VN" dirty="0"/>
              <a:t>Nhà nước thực hành dân chủ, tôn trọng và bảo đảm quyền con người, quyền công dân.</a:t>
            </a:r>
          </a:p>
          <a:p>
            <a:pPr marL="723900" indent="-368300">
              <a:buFont typeface="+mj-lt"/>
              <a:buAutoNum type="arabicPeriod"/>
            </a:pPr>
            <a:r>
              <a:rPr lang="vi-VN" dirty="0"/>
              <a:t>Nhà nước ta do một Đảng duy nhất lãnh đạo và cso sự giám sát của nhân dân, sự phản biện xã hội của MTTQ.</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10110252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ext uri="{D42A27DB-BD31-4B8C-83A1-F6EECF244321}">
                <p14:modId xmlns:p14="http://schemas.microsoft.com/office/powerpoint/2010/main" val="2076459737"/>
              </p:ext>
            </p:extLst>
          </p:nvPr>
        </p:nvGraphicFramePr>
        <p:xfrm>
          <a:off x="1379984" y="1196752"/>
          <a:ext cx="6432376" cy="5307133"/>
        </p:xfrm>
        <a:graphic>
          <a:graphicData uri="http://schemas.openxmlformats.org/drawingml/2006/table">
            <a:tbl>
              <a:tblPr firstRow="1" bandRow="1">
                <a:tableStyleId>{7DF18680-E054-41AD-8BC1-D1AEF772440D}</a:tableStyleId>
              </a:tblPr>
              <a:tblGrid>
                <a:gridCol w="6432376">
                  <a:extLst>
                    <a:ext uri="{9D8B030D-6E8A-4147-A177-3AD203B41FA5}">
                      <a16:colId xmlns:a16="http://schemas.microsoft.com/office/drawing/2014/main" val="20000"/>
                    </a:ext>
                  </a:extLst>
                </a:gridCol>
              </a:tblGrid>
              <a:tr h="826573">
                <a:tc>
                  <a:txBody>
                    <a:bodyPr/>
                    <a:lstStyle/>
                    <a:p>
                      <a:pPr algn="ctr"/>
                      <a:r>
                        <a:rPr lang="vi-VN" u="sng" dirty="0">
                          <a:solidFill>
                            <a:schemeClr val="tx1"/>
                          </a:solidFill>
                        </a:rPr>
                        <a:t>Mục đích Xây dựng Mặt trận Tổ quốc các tổ chức chính trị - xã hội trong hệ thống chính trị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285995">
                <a:tc>
                  <a:txBody>
                    <a:bodyPr/>
                    <a:lstStyle/>
                    <a:p>
                      <a:pPr marL="285750" indent="-285750">
                        <a:lnSpc>
                          <a:spcPct val="150000"/>
                        </a:lnSpc>
                        <a:buFont typeface="Wingdings" pitchFamily="2" charset="2"/>
                        <a:buChar char="ü"/>
                      </a:pPr>
                      <a:r>
                        <a:rPr lang="vi-VN" dirty="0"/>
                        <a:t>Vận động và tập hợp rộng rãi các tầng lớp nhân dân, đại diện cho quyền và lợi ich hợp pháp của nhân dân, đề xuất các chủ trương, chính sách về kinh tế, văn hóa, xã hội hội an ninh, quốc phòng. </a:t>
                      </a:r>
                    </a:p>
                    <a:p>
                      <a:pPr marL="285750" indent="-285750">
                        <a:lnSpc>
                          <a:spcPct val="150000"/>
                        </a:lnSpc>
                        <a:buFont typeface="Wingdings" pitchFamily="2" charset="2"/>
                        <a:buChar char="ü"/>
                      </a:pPr>
                      <a:r>
                        <a:rPr lang="vi-VN" dirty="0"/>
                        <a:t> Đổi mới phương thức hoạt động để khắc phục tình trạng hành chính hóa và nâng cao chất lượng hoạt động.</a:t>
                      </a:r>
                    </a:p>
                    <a:p>
                      <a:pPr marL="285750" indent="-285750">
                        <a:lnSpc>
                          <a:spcPct val="150000"/>
                        </a:lnSpc>
                        <a:buFont typeface="Wingdings" pitchFamily="2" charset="2"/>
                        <a:buChar char="ü"/>
                      </a:pPr>
                      <a:r>
                        <a:rPr lang="vi-VN" dirty="0"/>
                        <a:t>Thực hiện tốt luật mặt trận tổ quốc, luật thanh niên, luật công đoàn… và quy chế dân chủ ở mội cấp để nhân dân tham gia xây dựng đảng, chính quyền và hệ thống chính trị.</a:t>
                      </a:r>
                    </a:p>
                    <a:p>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Rectangle 2"/>
          <p:cNvSpPr/>
          <p:nvPr/>
        </p:nvSpPr>
        <p:spPr>
          <a:xfrm>
            <a:off x="971600" y="260648"/>
            <a:ext cx="6840760" cy="677108"/>
          </a:xfrm>
          <a:prstGeom prst="rect">
            <a:avLst/>
          </a:prstGeom>
        </p:spPr>
        <p:txBody>
          <a:bodyPr wrap="square">
            <a:spAutoFit/>
          </a:bodyPr>
          <a:lstStyle/>
          <a:p>
            <a:r>
              <a:rPr lang="vi-VN" sz="1900" b="1" dirty="0"/>
              <a:t>II. ĐƯỜNG LỐI XÂY DỰNG HỆ THỐNG CHÍNH TRỊ THỜI KỲ ĐỔI MỚI</a:t>
            </a:r>
            <a:endParaRPr lang="en-US" sz="1900"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1827265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568345"/>
            <a:ext cx="7806604" cy="1560716"/>
          </a:xfrm>
        </p:spPr>
        <p:txBody>
          <a:bodyPr>
            <a:normAutofit/>
          </a:bodyPr>
          <a:lstStyle/>
          <a:p>
            <a:r>
              <a:rPr lang="vi-VN" sz="2800" dirty="0"/>
              <a:t>II. ĐƯỜNG LỐI XÂY DỰNG HỆ THỐNG CHÍNH TRỊ THỜI KỲ ĐỔI MỚI</a:t>
            </a:r>
            <a:endParaRPr lang="en-US" sz="2800" dirty="0"/>
          </a:p>
        </p:txBody>
      </p:sp>
      <p:sp>
        <p:nvSpPr>
          <p:cNvPr id="3" name="Content Placeholder 2"/>
          <p:cNvSpPr>
            <a:spLocks noGrp="1"/>
          </p:cNvSpPr>
          <p:nvPr>
            <p:ph idx="1"/>
          </p:nvPr>
        </p:nvSpPr>
        <p:spPr/>
        <p:txBody>
          <a:bodyPr>
            <a:normAutofit fontScale="85000" lnSpcReduction="20000"/>
          </a:bodyPr>
          <a:lstStyle/>
          <a:p>
            <a:pPr marL="0" lvl="0" indent="0">
              <a:buNone/>
            </a:pPr>
            <a:r>
              <a:rPr lang="vi-VN" b="1" u="sng" dirty="0">
                <a:latin typeface="Arial" pitchFamily="34" charset="0"/>
                <a:cs typeface="Arial" pitchFamily="34" charset="0"/>
              </a:rPr>
              <a:t>3.</a:t>
            </a:r>
            <a:r>
              <a:rPr lang="en-US" b="1" u="sng" dirty="0" err="1">
                <a:latin typeface="Arial" pitchFamily="34" charset="0"/>
                <a:cs typeface="Arial" pitchFamily="34" charset="0"/>
              </a:rPr>
              <a:t>Đánh</a:t>
            </a:r>
            <a:r>
              <a:rPr lang="en-US" b="1" u="sng" dirty="0">
                <a:latin typeface="Arial" pitchFamily="34" charset="0"/>
                <a:cs typeface="Arial" pitchFamily="34" charset="0"/>
              </a:rPr>
              <a:t> </a:t>
            </a:r>
            <a:r>
              <a:rPr lang="en-US" b="1" u="sng" dirty="0" err="1">
                <a:latin typeface="Arial" pitchFamily="34" charset="0"/>
                <a:cs typeface="Arial" pitchFamily="34" charset="0"/>
              </a:rPr>
              <a:t>giá</a:t>
            </a:r>
            <a:r>
              <a:rPr lang="en-US" b="1" u="sng" dirty="0">
                <a:latin typeface="Arial" pitchFamily="34" charset="0"/>
                <a:cs typeface="Arial" pitchFamily="34" charset="0"/>
              </a:rPr>
              <a:t> </a:t>
            </a:r>
            <a:r>
              <a:rPr lang="en-US" b="1" u="sng" dirty="0" err="1">
                <a:latin typeface="Arial" pitchFamily="34" charset="0"/>
                <a:cs typeface="Arial" pitchFamily="34" charset="0"/>
              </a:rPr>
              <a:t>sự</a:t>
            </a:r>
            <a:r>
              <a:rPr lang="en-US" b="1" u="sng" dirty="0">
                <a:latin typeface="Arial" pitchFamily="34" charset="0"/>
                <a:cs typeface="Arial" pitchFamily="34" charset="0"/>
              </a:rPr>
              <a:t> </a:t>
            </a:r>
            <a:r>
              <a:rPr lang="en-US" b="1" u="sng" dirty="0" err="1">
                <a:latin typeface="Arial" pitchFamily="34" charset="0"/>
                <a:cs typeface="Arial" pitchFamily="34" charset="0"/>
              </a:rPr>
              <a:t>thực</a:t>
            </a:r>
            <a:r>
              <a:rPr lang="en-US" b="1" u="sng" dirty="0">
                <a:latin typeface="Arial" pitchFamily="34" charset="0"/>
                <a:cs typeface="Arial" pitchFamily="34" charset="0"/>
              </a:rPr>
              <a:t> </a:t>
            </a:r>
            <a:r>
              <a:rPr lang="en-US" b="1" u="sng" dirty="0" err="1">
                <a:latin typeface="Arial" pitchFamily="34" charset="0"/>
                <a:cs typeface="Arial" pitchFamily="34" charset="0"/>
              </a:rPr>
              <a:t>hiện</a:t>
            </a:r>
            <a:r>
              <a:rPr lang="en-US" b="1" u="sng" dirty="0">
                <a:latin typeface="Arial" pitchFamily="34" charset="0"/>
                <a:cs typeface="Arial" pitchFamily="34" charset="0"/>
              </a:rPr>
              <a:t> đ</a:t>
            </a:r>
            <a:r>
              <a:rPr lang="vi-VN" b="1" u="sng" dirty="0">
                <a:latin typeface="Arial" pitchFamily="34" charset="0"/>
                <a:cs typeface="Arial" pitchFamily="34" charset="0"/>
              </a:rPr>
              <a:t>ườ</a:t>
            </a:r>
            <a:r>
              <a:rPr lang="en-US" b="1" u="sng" dirty="0" err="1">
                <a:latin typeface="Arial" pitchFamily="34" charset="0"/>
                <a:cs typeface="Arial" pitchFamily="34" charset="0"/>
              </a:rPr>
              <a:t>ng</a:t>
            </a:r>
            <a:r>
              <a:rPr lang="en-US" b="1" u="sng" dirty="0">
                <a:latin typeface="Arial" pitchFamily="34" charset="0"/>
                <a:cs typeface="Arial" pitchFamily="34" charset="0"/>
              </a:rPr>
              <a:t> </a:t>
            </a:r>
            <a:r>
              <a:rPr lang="en-US" b="1" u="sng" dirty="0" err="1">
                <a:latin typeface="Arial" pitchFamily="34" charset="0"/>
                <a:cs typeface="Arial" pitchFamily="34" charset="0"/>
              </a:rPr>
              <a:t>lối</a:t>
            </a:r>
            <a:endParaRPr lang="en-US" b="1" u="sng" dirty="0">
              <a:latin typeface="Arial" pitchFamily="34" charset="0"/>
              <a:cs typeface="Arial" pitchFamily="34" charset="0"/>
            </a:endParaRPr>
          </a:p>
          <a:p>
            <a:pPr marL="457200" indent="-457200">
              <a:buAutoNum type="alphaUcParenR"/>
            </a:pPr>
            <a:r>
              <a:rPr lang="en-US" b="1" i="1" dirty="0" err="1">
                <a:latin typeface="Arial" pitchFamily="34" charset="0"/>
                <a:cs typeface="Arial" pitchFamily="34" charset="0"/>
              </a:rPr>
              <a:t>Kết</a:t>
            </a:r>
            <a:r>
              <a:rPr lang="en-US" b="1" i="1" dirty="0">
                <a:latin typeface="Arial" pitchFamily="34" charset="0"/>
                <a:cs typeface="Arial" pitchFamily="34" charset="0"/>
              </a:rPr>
              <a:t> </a:t>
            </a:r>
            <a:r>
              <a:rPr lang="en-US" b="1" i="1" dirty="0" err="1">
                <a:latin typeface="Arial" pitchFamily="34" charset="0"/>
                <a:cs typeface="Arial" pitchFamily="34" charset="0"/>
              </a:rPr>
              <a:t>quả</a:t>
            </a:r>
            <a:endParaRPr lang="vi-VN" b="1" i="1" dirty="0">
              <a:latin typeface="Arial" pitchFamily="34" charset="0"/>
              <a:cs typeface="Arial" pitchFamily="34" charset="0"/>
            </a:endParaRPr>
          </a:p>
          <a:p>
            <a:pPr>
              <a:buFont typeface="Wingdings" pitchFamily="2" charset="2"/>
              <a:buChar char="v"/>
            </a:pPr>
            <a:r>
              <a:rPr lang="en-US" sz="2400" i="1" dirty="0" err="1"/>
              <a:t>Thành</a:t>
            </a:r>
            <a:r>
              <a:rPr lang="en-US" sz="2400" i="1" dirty="0"/>
              <a:t> </a:t>
            </a:r>
            <a:r>
              <a:rPr lang="en-US" sz="2400" i="1" dirty="0" err="1"/>
              <a:t>tựu</a:t>
            </a:r>
            <a:r>
              <a:rPr lang="vi-VN" i="1" dirty="0"/>
              <a:t>:</a:t>
            </a:r>
          </a:p>
          <a:p>
            <a:pPr marL="450850" indent="-273050">
              <a:lnSpc>
                <a:spcPct val="160000"/>
              </a:lnSpc>
              <a:buFont typeface="Wingdings" pitchFamily="2" charset="2"/>
              <a:buChar char="ü"/>
            </a:pPr>
            <a:r>
              <a:rPr lang="en-US" dirty="0" err="1">
                <a:latin typeface="Arial" pitchFamily="34" charset="0"/>
                <a:cs typeface="Arial" pitchFamily="34" charset="0"/>
              </a:rPr>
              <a:t>Nhiệm</a:t>
            </a:r>
            <a:r>
              <a:rPr lang="en-US" dirty="0">
                <a:latin typeface="Arial" pitchFamily="34" charset="0"/>
                <a:cs typeface="Arial" pitchFamily="34" charset="0"/>
              </a:rPr>
              <a:t> </a:t>
            </a:r>
            <a:r>
              <a:rPr lang="en-US" dirty="0" err="1">
                <a:latin typeface="Arial" pitchFamily="34" charset="0"/>
                <a:cs typeface="Arial" pitchFamily="34" charset="0"/>
              </a:rPr>
              <a:t>vụ</a:t>
            </a:r>
            <a:r>
              <a:rPr lang="en-US" dirty="0">
                <a:latin typeface="Arial" pitchFamily="34" charset="0"/>
                <a:cs typeface="Arial" pitchFamily="34" charset="0"/>
              </a:rPr>
              <a:t>, </a:t>
            </a:r>
            <a:r>
              <a:rPr lang="en-US" dirty="0" err="1">
                <a:latin typeface="Arial" pitchFamily="34" charset="0"/>
                <a:cs typeface="Arial" pitchFamily="34" charset="0"/>
              </a:rPr>
              <a:t>quyền</a:t>
            </a:r>
            <a:r>
              <a:rPr lang="en-US" dirty="0">
                <a:latin typeface="Arial" pitchFamily="34" charset="0"/>
                <a:cs typeface="Arial" pitchFamily="34" charset="0"/>
              </a:rPr>
              <a:t> </a:t>
            </a:r>
            <a:r>
              <a:rPr lang="en-US" dirty="0" err="1">
                <a:latin typeface="Arial" pitchFamily="34" charset="0"/>
                <a:cs typeface="Arial" pitchFamily="34" charset="0"/>
              </a:rPr>
              <a:t>hạn</a:t>
            </a:r>
            <a:r>
              <a:rPr lang="en-US" dirty="0">
                <a:latin typeface="Arial" pitchFamily="34" charset="0"/>
                <a:cs typeface="Arial" pitchFamily="34" charset="0"/>
              </a:rPr>
              <a:t> </a:t>
            </a:r>
            <a:r>
              <a:rPr lang="en-US" dirty="0" err="1">
                <a:latin typeface="Arial" pitchFamily="34" charset="0"/>
                <a:cs typeface="Arial" pitchFamily="34" charset="0"/>
              </a:rPr>
              <a:t>của</a:t>
            </a:r>
            <a:r>
              <a:rPr lang="en-US" dirty="0">
                <a:latin typeface="Arial" pitchFamily="34" charset="0"/>
                <a:cs typeface="Arial" pitchFamily="34" charset="0"/>
              </a:rPr>
              <a:t> </a:t>
            </a:r>
            <a:r>
              <a:rPr lang="en-US" dirty="0" err="1">
                <a:latin typeface="Arial" pitchFamily="34" charset="0"/>
                <a:cs typeface="Arial" pitchFamily="34" charset="0"/>
              </a:rPr>
              <a:t>các</a:t>
            </a:r>
            <a:r>
              <a:rPr lang="en-US" dirty="0">
                <a:latin typeface="Arial" pitchFamily="34" charset="0"/>
                <a:cs typeface="Arial" pitchFamily="34" charset="0"/>
              </a:rPr>
              <a:t> </a:t>
            </a:r>
            <a:r>
              <a:rPr lang="en-US" dirty="0" err="1">
                <a:latin typeface="Arial" pitchFamily="34" charset="0"/>
                <a:cs typeface="Arial" pitchFamily="34" charset="0"/>
              </a:rPr>
              <a:t>cơ</a:t>
            </a:r>
            <a:r>
              <a:rPr lang="en-US" dirty="0">
                <a:latin typeface="Arial" pitchFamily="34" charset="0"/>
                <a:cs typeface="Arial" pitchFamily="34" charset="0"/>
              </a:rPr>
              <a:t> </a:t>
            </a:r>
            <a:r>
              <a:rPr lang="en-US" dirty="0" err="1">
                <a:latin typeface="Arial" pitchFamily="34" charset="0"/>
                <a:cs typeface="Arial" pitchFamily="34" charset="0"/>
              </a:rPr>
              <a:t>quan</a:t>
            </a:r>
            <a:r>
              <a:rPr lang="en-US" dirty="0">
                <a:latin typeface="Arial" pitchFamily="34" charset="0"/>
                <a:cs typeface="Arial" pitchFamily="34" charset="0"/>
              </a:rPr>
              <a:t> </a:t>
            </a:r>
            <a:r>
              <a:rPr lang="en-US" dirty="0" err="1">
                <a:latin typeface="Arial" pitchFamily="34" charset="0"/>
                <a:cs typeface="Arial" pitchFamily="34" charset="0"/>
              </a:rPr>
              <a:t>Nhà</a:t>
            </a:r>
            <a:r>
              <a:rPr lang="en-US" dirty="0">
                <a:latin typeface="Arial" pitchFamily="34" charset="0"/>
                <a:cs typeface="Arial" pitchFamily="34" charset="0"/>
              </a:rPr>
              <a:t> </a:t>
            </a:r>
            <a:r>
              <a:rPr lang="en-US" dirty="0" err="1">
                <a:latin typeface="Arial" pitchFamily="34" charset="0"/>
                <a:cs typeface="Arial" pitchFamily="34" charset="0"/>
              </a:rPr>
              <a:t>nước</a:t>
            </a:r>
            <a:r>
              <a:rPr lang="en-US" dirty="0">
                <a:latin typeface="Arial" pitchFamily="34" charset="0"/>
                <a:cs typeface="Arial" pitchFamily="34" charset="0"/>
              </a:rPr>
              <a:t> </a:t>
            </a:r>
            <a:r>
              <a:rPr lang="en-US" dirty="0" err="1">
                <a:latin typeface="Arial" pitchFamily="34" charset="0"/>
                <a:cs typeface="Arial" pitchFamily="34" charset="0"/>
              </a:rPr>
              <a:t>được</a:t>
            </a:r>
            <a:r>
              <a:rPr lang="en-US" dirty="0">
                <a:latin typeface="Arial" pitchFamily="34" charset="0"/>
                <a:cs typeface="Arial" pitchFamily="34" charset="0"/>
              </a:rPr>
              <a:t> </a:t>
            </a:r>
            <a:r>
              <a:rPr lang="en-US" dirty="0" err="1">
                <a:latin typeface="Arial" pitchFamily="34" charset="0"/>
                <a:cs typeface="Arial" pitchFamily="34" charset="0"/>
              </a:rPr>
              <a:t>phân</a:t>
            </a:r>
            <a:r>
              <a:rPr lang="en-US" dirty="0">
                <a:latin typeface="Arial" pitchFamily="34" charset="0"/>
                <a:cs typeface="Arial" pitchFamily="34" charset="0"/>
              </a:rPr>
              <a:t> </a:t>
            </a:r>
            <a:r>
              <a:rPr lang="en-US" dirty="0" err="1">
                <a:latin typeface="Arial" pitchFamily="34" charset="0"/>
                <a:cs typeface="Arial" pitchFamily="34" charset="0"/>
              </a:rPr>
              <a:t>định</a:t>
            </a:r>
            <a:r>
              <a:rPr lang="en-US" dirty="0">
                <a:latin typeface="Arial" pitchFamily="34" charset="0"/>
                <a:cs typeface="Arial" pitchFamily="34" charset="0"/>
              </a:rPr>
              <a:t> </a:t>
            </a:r>
            <a:r>
              <a:rPr lang="en-US" dirty="0" err="1">
                <a:latin typeface="Arial" pitchFamily="34" charset="0"/>
                <a:cs typeface="Arial" pitchFamily="34" charset="0"/>
              </a:rPr>
              <a:t>rõ</a:t>
            </a:r>
            <a:r>
              <a:rPr lang="en-US" dirty="0">
                <a:latin typeface="Arial" pitchFamily="34" charset="0"/>
                <a:cs typeface="Arial" pitchFamily="34" charset="0"/>
              </a:rPr>
              <a:t> </a:t>
            </a:r>
            <a:r>
              <a:rPr lang="en-US" dirty="0" err="1">
                <a:latin typeface="Arial" pitchFamily="34" charset="0"/>
                <a:cs typeface="Arial" pitchFamily="34" charset="0"/>
              </a:rPr>
              <a:t>hơn</a:t>
            </a:r>
            <a:r>
              <a:rPr lang="vi-VN" dirty="0">
                <a:latin typeface="Arial" pitchFamily="34" charset="0"/>
                <a:cs typeface="Arial" pitchFamily="34" charset="0"/>
              </a:rPr>
              <a:t>.</a:t>
            </a:r>
          </a:p>
          <a:p>
            <a:pPr marL="450850" indent="-273050">
              <a:lnSpc>
                <a:spcPct val="160000"/>
              </a:lnSpc>
              <a:buFont typeface="Wingdings" pitchFamily="2" charset="2"/>
              <a:buChar char="ü"/>
            </a:pPr>
            <a:r>
              <a:rPr lang="en-US" dirty="0" err="1">
                <a:latin typeface="Arial" pitchFamily="34" charset="0"/>
                <a:cs typeface="Arial" pitchFamily="34" charset="0"/>
              </a:rPr>
              <a:t>Tổ</a:t>
            </a:r>
            <a:r>
              <a:rPr lang="en-US" dirty="0">
                <a:latin typeface="Arial" pitchFamily="34" charset="0"/>
                <a:cs typeface="Arial" pitchFamily="34" charset="0"/>
              </a:rPr>
              <a:t> </a:t>
            </a:r>
            <a:r>
              <a:rPr lang="en-US" dirty="0" err="1">
                <a:latin typeface="Arial" pitchFamily="34" charset="0"/>
                <a:cs typeface="Arial" pitchFamily="34" charset="0"/>
              </a:rPr>
              <a:t>chức</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hoạt</a:t>
            </a:r>
            <a:r>
              <a:rPr lang="en-US" dirty="0">
                <a:latin typeface="Arial" pitchFamily="34" charset="0"/>
                <a:cs typeface="Arial" pitchFamily="34" charset="0"/>
              </a:rPr>
              <a:t> </a:t>
            </a:r>
            <a:r>
              <a:rPr lang="en-US" dirty="0" err="1">
                <a:latin typeface="Arial" pitchFamily="34" charset="0"/>
                <a:cs typeface="Arial" pitchFamily="34" charset="0"/>
              </a:rPr>
              <a:t>động</a:t>
            </a:r>
            <a:r>
              <a:rPr lang="en-US" dirty="0">
                <a:latin typeface="Arial" pitchFamily="34" charset="0"/>
                <a:cs typeface="Arial" pitchFamily="34" charset="0"/>
              </a:rPr>
              <a:t> </a:t>
            </a:r>
            <a:r>
              <a:rPr lang="en-US" dirty="0" err="1">
                <a:latin typeface="Arial" pitchFamily="34" charset="0"/>
                <a:cs typeface="Arial" pitchFamily="34" charset="0"/>
              </a:rPr>
              <a:t>của</a:t>
            </a:r>
            <a:r>
              <a:rPr lang="en-US" dirty="0">
                <a:latin typeface="Arial" pitchFamily="34" charset="0"/>
                <a:cs typeface="Arial" pitchFamily="34" charset="0"/>
              </a:rPr>
              <a:t> </a:t>
            </a:r>
            <a:r>
              <a:rPr lang="en-US" dirty="0" err="1">
                <a:latin typeface="Arial" pitchFamily="34" charset="0"/>
                <a:cs typeface="Arial" pitchFamily="34" charset="0"/>
              </a:rPr>
              <a:t>hệ</a:t>
            </a:r>
            <a:r>
              <a:rPr lang="en-US" dirty="0">
                <a:latin typeface="Arial" pitchFamily="34" charset="0"/>
                <a:cs typeface="Arial" pitchFamily="34" charset="0"/>
              </a:rPr>
              <a:t> </a:t>
            </a:r>
            <a:r>
              <a:rPr lang="en-US" dirty="0" err="1">
                <a:latin typeface="Arial" pitchFamily="34" charset="0"/>
                <a:cs typeface="Arial" pitchFamily="34" charset="0"/>
              </a:rPr>
              <a:t>thống</a:t>
            </a:r>
            <a:r>
              <a:rPr lang="en-US" dirty="0">
                <a:latin typeface="Arial" pitchFamily="34" charset="0"/>
                <a:cs typeface="Arial" pitchFamily="34" charset="0"/>
              </a:rPr>
              <a:t> </a:t>
            </a:r>
            <a:r>
              <a:rPr lang="en-US" dirty="0" err="1">
                <a:latin typeface="Arial" pitchFamily="34" charset="0"/>
                <a:cs typeface="Arial" pitchFamily="34" charset="0"/>
              </a:rPr>
              <a:t>chính</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ở </a:t>
            </a:r>
            <a:r>
              <a:rPr lang="en-US" dirty="0" err="1">
                <a:latin typeface="Arial" pitchFamily="34" charset="0"/>
                <a:cs typeface="Arial" pitchFamily="34" charset="0"/>
              </a:rPr>
              <a:t>nước</a:t>
            </a:r>
            <a:r>
              <a:rPr lang="en-US" dirty="0">
                <a:latin typeface="Arial" pitchFamily="34" charset="0"/>
                <a:cs typeface="Arial" pitchFamily="34" charset="0"/>
              </a:rPr>
              <a:t> ta </a:t>
            </a:r>
            <a:r>
              <a:rPr lang="en-US" dirty="0" err="1">
                <a:latin typeface="Arial" pitchFamily="34" charset="0"/>
                <a:cs typeface="Arial" pitchFamily="34" charset="0"/>
              </a:rPr>
              <a:t>đã</a:t>
            </a:r>
            <a:r>
              <a:rPr lang="en-US" dirty="0">
                <a:latin typeface="Arial" pitchFamily="34" charset="0"/>
                <a:cs typeface="Arial" pitchFamily="34" charset="0"/>
              </a:rPr>
              <a:t> </a:t>
            </a:r>
            <a:r>
              <a:rPr lang="en-US" dirty="0" err="1">
                <a:latin typeface="Arial" pitchFamily="34" charset="0"/>
                <a:cs typeface="Arial" pitchFamily="34" charset="0"/>
              </a:rPr>
              <a:t>có</a:t>
            </a:r>
            <a:r>
              <a:rPr lang="en-US" dirty="0">
                <a:latin typeface="Arial" pitchFamily="34" charset="0"/>
                <a:cs typeface="Arial" pitchFamily="34" charset="0"/>
              </a:rPr>
              <a:t> </a:t>
            </a:r>
            <a:r>
              <a:rPr lang="en-US" dirty="0" err="1">
                <a:latin typeface="Arial" pitchFamily="34" charset="0"/>
                <a:cs typeface="Arial" pitchFamily="34" charset="0"/>
              </a:rPr>
              <a:t>nhiều</a:t>
            </a:r>
            <a:r>
              <a:rPr lang="en-US" dirty="0">
                <a:latin typeface="Arial" pitchFamily="34" charset="0"/>
                <a:cs typeface="Arial" pitchFamily="34" charset="0"/>
              </a:rPr>
              <a:t> </a:t>
            </a:r>
            <a:r>
              <a:rPr lang="en-US" dirty="0" err="1">
                <a:latin typeface="Arial" pitchFamily="34" charset="0"/>
                <a:cs typeface="Arial" pitchFamily="34" charset="0"/>
              </a:rPr>
              <a:t>đổi</a:t>
            </a:r>
            <a:r>
              <a:rPr lang="en-US" dirty="0">
                <a:latin typeface="Arial" pitchFamily="34" charset="0"/>
                <a:cs typeface="Arial" pitchFamily="34" charset="0"/>
              </a:rPr>
              <a:t> </a:t>
            </a:r>
            <a:r>
              <a:rPr lang="en-US" dirty="0" err="1">
                <a:latin typeface="Arial" pitchFamily="34" charset="0"/>
                <a:cs typeface="Arial" pitchFamily="34" charset="0"/>
              </a:rPr>
              <a:t>mới</a:t>
            </a:r>
            <a:r>
              <a:rPr lang="en-US" dirty="0">
                <a:latin typeface="Arial" pitchFamily="34" charset="0"/>
                <a:cs typeface="Arial" pitchFamily="34" charset="0"/>
              </a:rPr>
              <a:t> </a:t>
            </a:r>
            <a:endParaRPr lang="vi-VN" dirty="0">
              <a:latin typeface="Arial" pitchFamily="34" charset="0"/>
              <a:cs typeface="Arial" pitchFamily="34" charset="0"/>
            </a:endParaRPr>
          </a:p>
          <a:p>
            <a:pPr marL="450850" indent="-273050">
              <a:lnSpc>
                <a:spcPct val="160000"/>
              </a:lnSpc>
              <a:buFont typeface="Wingdings" pitchFamily="2" charset="2"/>
              <a:buChar char="ü"/>
            </a:pPr>
            <a:r>
              <a:rPr lang="en-US" dirty="0" err="1">
                <a:latin typeface="Arial" pitchFamily="34" charset="0"/>
                <a:cs typeface="Arial" pitchFamily="34" charset="0"/>
              </a:rPr>
              <a:t>Mặt</a:t>
            </a:r>
            <a:r>
              <a:rPr lang="en-US" dirty="0">
                <a:latin typeface="Arial" pitchFamily="34" charset="0"/>
                <a:cs typeface="Arial" pitchFamily="34" charset="0"/>
              </a:rPr>
              <a:t> </a:t>
            </a:r>
            <a:r>
              <a:rPr lang="en-US" dirty="0" err="1">
                <a:latin typeface="Arial" pitchFamily="34" charset="0"/>
                <a:cs typeface="Arial" pitchFamily="34" charset="0"/>
              </a:rPr>
              <a:t>trận</a:t>
            </a:r>
            <a:r>
              <a:rPr lang="en-US" dirty="0">
                <a:latin typeface="Arial" pitchFamily="34" charset="0"/>
                <a:cs typeface="Arial" pitchFamily="34" charset="0"/>
              </a:rPr>
              <a:t> </a:t>
            </a:r>
            <a:r>
              <a:rPr lang="en-US" dirty="0" err="1">
                <a:latin typeface="Arial" pitchFamily="34" charset="0"/>
                <a:cs typeface="Arial" pitchFamily="34" charset="0"/>
              </a:rPr>
              <a:t>Tổ</a:t>
            </a:r>
            <a:r>
              <a:rPr lang="en-US" dirty="0">
                <a:latin typeface="Arial" pitchFamily="34" charset="0"/>
                <a:cs typeface="Arial" pitchFamily="34" charset="0"/>
              </a:rPr>
              <a:t> </a:t>
            </a:r>
            <a:r>
              <a:rPr lang="en-US" dirty="0" err="1">
                <a:latin typeface="Arial" pitchFamily="34" charset="0"/>
                <a:cs typeface="Arial" pitchFamily="34" charset="0"/>
              </a:rPr>
              <a:t>quốc</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các</a:t>
            </a:r>
            <a:r>
              <a:rPr lang="en-US" dirty="0">
                <a:latin typeface="Arial" pitchFamily="34" charset="0"/>
                <a:cs typeface="Arial" pitchFamily="34" charset="0"/>
              </a:rPr>
              <a:t> </a:t>
            </a:r>
            <a:r>
              <a:rPr lang="en-US" dirty="0" err="1">
                <a:latin typeface="Arial" pitchFamily="34" charset="0"/>
                <a:cs typeface="Arial" pitchFamily="34" charset="0"/>
              </a:rPr>
              <a:t>tổ</a:t>
            </a:r>
            <a:r>
              <a:rPr lang="en-US" dirty="0">
                <a:latin typeface="Arial" pitchFamily="34" charset="0"/>
                <a:cs typeface="Arial" pitchFamily="34" charset="0"/>
              </a:rPr>
              <a:t> </a:t>
            </a:r>
            <a:r>
              <a:rPr lang="en-US" dirty="0" err="1">
                <a:latin typeface="Arial" pitchFamily="34" charset="0"/>
                <a:cs typeface="Arial" pitchFamily="34" charset="0"/>
              </a:rPr>
              <a:t>chứa</a:t>
            </a:r>
            <a:r>
              <a:rPr lang="en-US" dirty="0">
                <a:latin typeface="Arial" pitchFamily="34" charset="0"/>
                <a:cs typeface="Arial" pitchFamily="34" charset="0"/>
              </a:rPr>
              <a:t> </a:t>
            </a:r>
            <a:r>
              <a:rPr lang="en-US" dirty="0" err="1">
                <a:latin typeface="Arial" pitchFamily="34" charset="0"/>
                <a:cs typeface="Arial" pitchFamily="34" charset="0"/>
              </a:rPr>
              <a:t>chính</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 </a:t>
            </a:r>
            <a:r>
              <a:rPr lang="en-US" dirty="0" err="1">
                <a:latin typeface="Arial" pitchFamily="34" charset="0"/>
                <a:cs typeface="Arial" pitchFamily="34" charset="0"/>
              </a:rPr>
              <a:t>xã</a:t>
            </a:r>
            <a:r>
              <a:rPr lang="en-US" dirty="0">
                <a:latin typeface="Arial" pitchFamily="34" charset="0"/>
                <a:cs typeface="Arial" pitchFamily="34" charset="0"/>
              </a:rPr>
              <a:t> </a:t>
            </a:r>
            <a:r>
              <a:rPr lang="en-US" dirty="0" err="1">
                <a:latin typeface="Arial" pitchFamily="34" charset="0"/>
                <a:cs typeface="Arial" pitchFamily="34" charset="0"/>
              </a:rPr>
              <a:t>hội</a:t>
            </a:r>
            <a:r>
              <a:rPr lang="en-US" dirty="0">
                <a:latin typeface="Arial" pitchFamily="34" charset="0"/>
                <a:cs typeface="Arial" pitchFamily="34" charset="0"/>
              </a:rPr>
              <a:t> </a:t>
            </a:r>
            <a:r>
              <a:rPr lang="en-US" dirty="0" err="1">
                <a:latin typeface="Arial" pitchFamily="34" charset="0"/>
                <a:cs typeface="Arial" pitchFamily="34" charset="0"/>
              </a:rPr>
              <a:t>bước</a:t>
            </a:r>
            <a:r>
              <a:rPr lang="en-US" dirty="0">
                <a:latin typeface="Arial" pitchFamily="34" charset="0"/>
                <a:cs typeface="Arial" pitchFamily="34" charset="0"/>
              </a:rPr>
              <a:t> </a:t>
            </a:r>
            <a:r>
              <a:rPr lang="en-US" dirty="0" err="1">
                <a:latin typeface="Arial" pitchFamily="34" charset="0"/>
                <a:cs typeface="Arial" pitchFamily="34" charset="0"/>
              </a:rPr>
              <a:t>đầu</a:t>
            </a:r>
            <a:r>
              <a:rPr lang="en-US" dirty="0">
                <a:latin typeface="Arial" pitchFamily="34" charset="0"/>
                <a:cs typeface="Arial" pitchFamily="34" charset="0"/>
              </a:rPr>
              <a:t> </a:t>
            </a:r>
            <a:r>
              <a:rPr lang="en-US" dirty="0" err="1">
                <a:latin typeface="Arial" pitchFamily="34" charset="0"/>
                <a:cs typeface="Arial" pitchFamily="34" charset="0"/>
              </a:rPr>
              <a:t>triển</a:t>
            </a:r>
            <a:r>
              <a:rPr lang="en-US" dirty="0">
                <a:latin typeface="Arial" pitchFamily="34" charset="0"/>
                <a:cs typeface="Arial" pitchFamily="34" charset="0"/>
              </a:rPr>
              <a:t> </a:t>
            </a:r>
            <a:r>
              <a:rPr lang="en-US" dirty="0" err="1">
                <a:latin typeface="Arial" pitchFamily="34" charset="0"/>
                <a:cs typeface="Arial" pitchFamily="34" charset="0"/>
              </a:rPr>
              <a:t>khai</a:t>
            </a:r>
            <a:r>
              <a:rPr lang="en-US" dirty="0">
                <a:latin typeface="Arial" pitchFamily="34" charset="0"/>
                <a:cs typeface="Arial" pitchFamily="34" charset="0"/>
              </a:rPr>
              <a:t> </a:t>
            </a:r>
            <a:r>
              <a:rPr lang="en-US" dirty="0" err="1">
                <a:latin typeface="Arial" pitchFamily="34" charset="0"/>
                <a:cs typeface="Arial" pitchFamily="34" charset="0"/>
              </a:rPr>
              <a:t>thực</a:t>
            </a:r>
            <a:r>
              <a:rPr lang="en-US" dirty="0">
                <a:latin typeface="Arial" pitchFamily="34" charset="0"/>
                <a:cs typeface="Arial" pitchFamily="34" charset="0"/>
              </a:rPr>
              <a:t> </a:t>
            </a:r>
            <a:r>
              <a:rPr lang="en-US" dirty="0" err="1">
                <a:latin typeface="Arial" pitchFamily="34" charset="0"/>
                <a:cs typeface="Arial" pitchFamily="34" charset="0"/>
              </a:rPr>
              <a:t>hiện</a:t>
            </a:r>
            <a:r>
              <a:rPr lang="en-US" dirty="0">
                <a:latin typeface="Arial" pitchFamily="34" charset="0"/>
                <a:cs typeface="Arial" pitchFamily="34" charset="0"/>
              </a:rPr>
              <a:t> </a:t>
            </a:r>
            <a:r>
              <a:rPr lang="en-US" dirty="0" err="1">
                <a:latin typeface="Arial" pitchFamily="34" charset="0"/>
                <a:cs typeface="Arial" pitchFamily="34" charset="0"/>
              </a:rPr>
              <a:t>chức</a:t>
            </a:r>
            <a:r>
              <a:rPr lang="en-US" dirty="0">
                <a:latin typeface="Arial" pitchFamily="34" charset="0"/>
                <a:cs typeface="Arial" pitchFamily="34" charset="0"/>
              </a:rPr>
              <a:t> </a:t>
            </a:r>
            <a:r>
              <a:rPr lang="en-US" dirty="0" err="1">
                <a:latin typeface="Arial" pitchFamily="34" charset="0"/>
                <a:cs typeface="Arial" pitchFamily="34" charset="0"/>
              </a:rPr>
              <a:t>năng</a:t>
            </a:r>
            <a:r>
              <a:rPr lang="en-US" dirty="0">
                <a:latin typeface="Arial" pitchFamily="34" charset="0"/>
                <a:cs typeface="Arial" pitchFamily="34" charset="0"/>
              </a:rPr>
              <a:t> </a:t>
            </a:r>
            <a:r>
              <a:rPr lang="en-US" dirty="0" err="1">
                <a:latin typeface="Arial" pitchFamily="34" charset="0"/>
                <a:cs typeface="Arial" pitchFamily="34" charset="0"/>
              </a:rPr>
              <a:t>giám</a:t>
            </a:r>
            <a:r>
              <a:rPr lang="en-US" dirty="0">
                <a:latin typeface="Arial" pitchFamily="34" charset="0"/>
                <a:cs typeface="Arial" pitchFamily="34" charset="0"/>
              </a:rPr>
              <a:t> </a:t>
            </a:r>
            <a:r>
              <a:rPr lang="en-US" dirty="0" err="1">
                <a:latin typeface="Arial" pitchFamily="34" charset="0"/>
                <a:cs typeface="Arial" pitchFamily="34" charset="0"/>
              </a:rPr>
              <a:t>sát</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phản</a:t>
            </a:r>
            <a:r>
              <a:rPr lang="en-US" dirty="0">
                <a:latin typeface="Arial" pitchFamily="34" charset="0"/>
                <a:cs typeface="Arial" pitchFamily="34" charset="0"/>
              </a:rPr>
              <a:t> </a:t>
            </a:r>
            <a:r>
              <a:rPr lang="en-US" dirty="0" err="1">
                <a:latin typeface="Arial" pitchFamily="34" charset="0"/>
                <a:cs typeface="Arial" pitchFamily="34" charset="0"/>
              </a:rPr>
              <a:t>biện</a:t>
            </a:r>
            <a:r>
              <a:rPr lang="en-US" dirty="0">
                <a:latin typeface="Arial" pitchFamily="34" charset="0"/>
                <a:cs typeface="Arial" pitchFamily="34" charset="0"/>
              </a:rPr>
              <a:t> </a:t>
            </a:r>
            <a:r>
              <a:rPr lang="en-US" dirty="0" err="1">
                <a:latin typeface="Arial" pitchFamily="34" charset="0"/>
                <a:cs typeface="Arial" pitchFamily="34" charset="0"/>
              </a:rPr>
              <a:t>xã</a:t>
            </a:r>
            <a:r>
              <a:rPr lang="en-US" dirty="0">
                <a:latin typeface="Arial" pitchFamily="34" charset="0"/>
                <a:cs typeface="Arial" pitchFamily="34" charset="0"/>
              </a:rPr>
              <a:t> </a:t>
            </a:r>
            <a:r>
              <a:rPr lang="en-US" dirty="0" err="1">
                <a:latin typeface="Arial" pitchFamily="34" charset="0"/>
                <a:cs typeface="Arial" pitchFamily="34" charset="0"/>
              </a:rPr>
              <a:t>hội</a:t>
            </a:r>
            <a:endParaRPr lang="vi-VN" dirty="0">
              <a:latin typeface="Arial" pitchFamily="34" charset="0"/>
              <a:cs typeface="Arial" pitchFamily="34" charset="0"/>
            </a:endParaRPr>
          </a:p>
          <a:p>
            <a:pPr>
              <a:buFont typeface="Wingdings" pitchFamily="2" charset="2"/>
              <a:buChar char="v"/>
            </a:pPr>
            <a:endParaRPr lang="vi-VN" dirty="0"/>
          </a:p>
          <a:p>
            <a:pPr>
              <a:buFont typeface="Wingdings" pitchFamily="2" charset="2"/>
              <a:buChar char="v"/>
            </a:pPr>
            <a:endParaRPr lang="en-US" b="1" dirty="0">
              <a:latin typeface="Arial" pitchFamily="34" charset="0"/>
              <a:cs typeface="Arial"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4176804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dirty="0"/>
              <a:t>.</a:t>
            </a:r>
            <a:endParaRPr lang="en-US" dirty="0"/>
          </a:p>
        </p:txBody>
      </p:sp>
      <p:sp>
        <p:nvSpPr>
          <p:cNvPr id="3" name="Content Placeholder 2"/>
          <p:cNvSpPr>
            <a:spLocks noGrp="1"/>
          </p:cNvSpPr>
          <p:nvPr>
            <p:ph idx="1"/>
          </p:nvPr>
        </p:nvSpPr>
        <p:spPr>
          <a:xfrm>
            <a:off x="1619672" y="2492896"/>
            <a:ext cx="6942508" cy="4104456"/>
          </a:xfrm>
        </p:spPr>
        <p:txBody>
          <a:bodyPr>
            <a:normAutofit fontScale="85000" lnSpcReduction="10000"/>
          </a:bodyPr>
          <a:lstStyle/>
          <a:p>
            <a:pPr>
              <a:lnSpc>
                <a:spcPct val="160000"/>
              </a:lnSpc>
              <a:buFont typeface="Wingdings" pitchFamily="2" charset="2"/>
              <a:buChar char="ü"/>
            </a:pPr>
            <a:r>
              <a:rPr lang="en-US" dirty="0" err="1">
                <a:latin typeface="Arial" pitchFamily="34" charset="0"/>
                <a:cs typeface="Arial" pitchFamily="34" charset="0"/>
              </a:rPr>
              <a:t>Nội</a:t>
            </a:r>
            <a:r>
              <a:rPr lang="en-US" dirty="0">
                <a:latin typeface="Arial" pitchFamily="34" charset="0"/>
                <a:cs typeface="Arial" pitchFamily="34" charset="0"/>
              </a:rPr>
              <a:t> dung “ </a:t>
            </a:r>
            <a:r>
              <a:rPr lang="en-US" dirty="0" err="1">
                <a:latin typeface="Arial" pitchFamily="34" charset="0"/>
                <a:cs typeface="Arial" pitchFamily="34" charset="0"/>
              </a:rPr>
              <a:t>Đảng</a:t>
            </a:r>
            <a:r>
              <a:rPr lang="en-US" dirty="0">
                <a:latin typeface="Arial" pitchFamily="34" charset="0"/>
                <a:cs typeface="Arial" pitchFamily="34" charset="0"/>
              </a:rPr>
              <a:t> </a:t>
            </a:r>
            <a:r>
              <a:rPr lang="en-US" dirty="0" err="1">
                <a:latin typeface="Arial" pitchFamily="34" charset="0"/>
                <a:cs typeface="Arial" pitchFamily="34" charset="0"/>
              </a:rPr>
              <a:t>lãnh</a:t>
            </a:r>
            <a:r>
              <a:rPr lang="en-US" dirty="0">
                <a:latin typeface="Arial" pitchFamily="34" charset="0"/>
                <a:cs typeface="Arial" pitchFamily="34" charset="0"/>
              </a:rPr>
              <a:t> </a:t>
            </a:r>
            <a:r>
              <a:rPr lang="en-US" dirty="0" err="1">
                <a:latin typeface="Arial" pitchFamily="34" charset="0"/>
                <a:cs typeface="Arial" pitchFamily="34" charset="0"/>
              </a:rPr>
              <a:t>đạo</a:t>
            </a:r>
            <a:r>
              <a:rPr lang="en-US" dirty="0">
                <a:latin typeface="Arial" pitchFamily="34" charset="0"/>
                <a:cs typeface="Arial" pitchFamily="34" charset="0"/>
              </a:rPr>
              <a:t>, </a:t>
            </a:r>
            <a:r>
              <a:rPr lang="en-US" dirty="0" err="1">
                <a:latin typeface="Arial" pitchFamily="34" charset="0"/>
                <a:cs typeface="Arial" pitchFamily="34" charset="0"/>
              </a:rPr>
              <a:t>Nhà</a:t>
            </a:r>
            <a:r>
              <a:rPr lang="en-US" dirty="0">
                <a:latin typeface="Arial" pitchFamily="34" charset="0"/>
                <a:cs typeface="Arial" pitchFamily="34" charset="0"/>
              </a:rPr>
              <a:t> </a:t>
            </a:r>
            <a:r>
              <a:rPr lang="en-US" dirty="0" err="1">
                <a:latin typeface="Arial" pitchFamily="34" charset="0"/>
                <a:cs typeface="Arial" pitchFamily="34" charset="0"/>
              </a:rPr>
              <a:t>nước</a:t>
            </a:r>
            <a:r>
              <a:rPr lang="en-US" dirty="0">
                <a:latin typeface="Arial" pitchFamily="34" charset="0"/>
                <a:cs typeface="Arial" pitchFamily="34" charset="0"/>
              </a:rPr>
              <a:t> </a:t>
            </a:r>
            <a:r>
              <a:rPr lang="en-US" dirty="0" err="1">
                <a:latin typeface="Arial" pitchFamily="34" charset="0"/>
                <a:cs typeface="Arial" pitchFamily="34" charset="0"/>
              </a:rPr>
              <a:t>quản</a:t>
            </a:r>
            <a:r>
              <a:rPr lang="en-US" dirty="0">
                <a:latin typeface="Arial" pitchFamily="34" charset="0"/>
                <a:cs typeface="Arial" pitchFamily="34" charset="0"/>
              </a:rPr>
              <a:t> </a:t>
            </a:r>
            <a:r>
              <a:rPr lang="en-US" dirty="0" err="1">
                <a:latin typeface="Arial" pitchFamily="34" charset="0"/>
                <a:cs typeface="Arial" pitchFamily="34" charset="0"/>
              </a:rPr>
              <a:t>lí</a:t>
            </a:r>
            <a:r>
              <a:rPr lang="en-US" dirty="0">
                <a:latin typeface="Arial" pitchFamily="34" charset="0"/>
                <a:cs typeface="Arial" pitchFamily="34" charset="0"/>
              </a:rPr>
              <a:t>, </a:t>
            </a:r>
            <a:r>
              <a:rPr lang="en-US" dirty="0" err="1">
                <a:latin typeface="Arial" pitchFamily="34" charset="0"/>
                <a:cs typeface="Arial" pitchFamily="34" charset="0"/>
              </a:rPr>
              <a:t>nhân</a:t>
            </a:r>
            <a:r>
              <a:rPr lang="en-US" dirty="0">
                <a:latin typeface="Arial" pitchFamily="34" charset="0"/>
                <a:cs typeface="Arial" pitchFamily="34" charset="0"/>
              </a:rPr>
              <a:t> </a:t>
            </a:r>
            <a:r>
              <a:rPr lang="en-US" dirty="0" err="1">
                <a:latin typeface="Arial" pitchFamily="34" charset="0"/>
                <a:cs typeface="Arial" pitchFamily="34" charset="0"/>
              </a:rPr>
              <a:t>dân</a:t>
            </a:r>
            <a:r>
              <a:rPr lang="en-US" dirty="0">
                <a:latin typeface="Arial" pitchFamily="34" charset="0"/>
                <a:cs typeface="Arial" pitchFamily="34" charset="0"/>
              </a:rPr>
              <a:t> </a:t>
            </a:r>
            <a:r>
              <a:rPr lang="en-US" dirty="0" err="1">
                <a:latin typeface="Arial" pitchFamily="34" charset="0"/>
                <a:cs typeface="Arial" pitchFamily="34" charset="0"/>
              </a:rPr>
              <a:t>làm</a:t>
            </a:r>
            <a:r>
              <a:rPr lang="en-US" dirty="0">
                <a:latin typeface="Arial" pitchFamily="34" charset="0"/>
                <a:cs typeface="Arial" pitchFamily="34" charset="0"/>
              </a:rPr>
              <a:t> </a:t>
            </a:r>
            <a:r>
              <a:rPr lang="en-US" dirty="0" err="1">
                <a:latin typeface="Arial" pitchFamily="34" charset="0"/>
                <a:cs typeface="Arial" pitchFamily="34" charset="0"/>
              </a:rPr>
              <a:t>chủ</a:t>
            </a:r>
            <a:r>
              <a:rPr lang="en-US" dirty="0">
                <a:latin typeface="Arial" pitchFamily="34" charset="0"/>
                <a:cs typeface="Arial" pitchFamily="34" charset="0"/>
              </a:rPr>
              <a:t>” </a:t>
            </a:r>
            <a:r>
              <a:rPr lang="en-US" dirty="0" err="1">
                <a:latin typeface="Arial" pitchFamily="34" charset="0"/>
                <a:cs typeface="Arial" pitchFamily="34" charset="0"/>
              </a:rPr>
              <a:t>từng</a:t>
            </a:r>
            <a:r>
              <a:rPr lang="en-US" dirty="0">
                <a:latin typeface="Arial" pitchFamily="34" charset="0"/>
                <a:cs typeface="Arial" pitchFamily="34" charset="0"/>
              </a:rPr>
              <a:t> </a:t>
            </a:r>
            <a:r>
              <a:rPr lang="en-US" dirty="0" err="1">
                <a:latin typeface="Arial" pitchFamily="34" charset="0"/>
                <a:cs typeface="Arial" pitchFamily="34" charset="0"/>
              </a:rPr>
              <a:t>bước</a:t>
            </a:r>
            <a:r>
              <a:rPr lang="en-US" dirty="0">
                <a:latin typeface="Arial" pitchFamily="34" charset="0"/>
                <a:cs typeface="Arial" pitchFamily="34" charset="0"/>
              </a:rPr>
              <a:t> </a:t>
            </a:r>
            <a:r>
              <a:rPr lang="en-US" dirty="0" err="1">
                <a:latin typeface="Arial" pitchFamily="34" charset="0"/>
                <a:cs typeface="Arial" pitchFamily="34" charset="0"/>
              </a:rPr>
              <a:t>được</a:t>
            </a:r>
            <a:r>
              <a:rPr lang="en-US" dirty="0">
                <a:latin typeface="Arial" pitchFamily="34" charset="0"/>
                <a:cs typeface="Arial" pitchFamily="34" charset="0"/>
              </a:rPr>
              <a:t> </a:t>
            </a:r>
            <a:r>
              <a:rPr lang="en-US" dirty="0" err="1">
                <a:latin typeface="Arial" pitchFamily="34" charset="0"/>
                <a:cs typeface="Arial" pitchFamily="34" charset="0"/>
              </a:rPr>
              <a:t>cụ</a:t>
            </a:r>
            <a:r>
              <a:rPr lang="en-US" dirty="0">
                <a:latin typeface="Arial" pitchFamily="34" charset="0"/>
                <a:cs typeface="Arial" pitchFamily="34" charset="0"/>
              </a:rPr>
              <a:t> </a:t>
            </a:r>
            <a:r>
              <a:rPr lang="en-US" dirty="0" err="1">
                <a:latin typeface="Arial" pitchFamily="34" charset="0"/>
                <a:cs typeface="Arial" pitchFamily="34" charset="0"/>
              </a:rPr>
              <a:t>thể</a:t>
            </a:r>
            <a:r>
              <a:rPr lang="en-US" dirty="0">
                <a:latin typeface="Arial" pitchFamily="34" charset="0"/>
                <a:cs typeface="Arial" pitchFamily="34" charset="0"/>
              </a:rPr>
              <a:t> </a:t>
            </a:r>
            <a:r>
              <a:rPr lang="en-US" dirty="0" err="1">
                <a:latin typeface="Arial" pitchFamily="34" charset="0"/>
                <a:cs typeface="Arial" pitchFamily="34" charset="0"/>
              </a:rPr>
              <a:t>hoá</a:t>
            </a:r>
            <a:r>
              <a:rPr lang="vi-VN" dirty="0">
                <a:latin typeface="Arial" pitchFamily="34" charset="0"/>
                <a:cs typeface="Arial" pitchFamily="34" charset="0"/>
              </a:rPr>
              <a:t>.</a:t>
            </a:r>
          </a:p>
          <a:p>
            <a:pPr>
              <a:lnSpc>
                <a:spcPct val="160000"/>
              </a:lnSpc>
              <a:buFont typeface="Wingdings" pitchFamily="2" charset="2"/>
              <a:buChar char="ü"/>
            </a:pPr>
            <a:r>
              <a:rPr lang="en-US" dirty="0" err="1">
                <a:latin typeface="Arial" pitchFamily="34" charset="0"/>
                <a:cs typeface="Arial" pitchFamily="34" charset="0"/>
              </a:rPr>
              <a:t>Quốc</a:t>
            </a:r>
            <a:r>
              <a:rPr lang="en-US" dirty="0">
                <a:latin typeface="Arial" pitchFamily="34" charset="0"/>
                <a:cs typeface="Arial" pitchFamily="34" charset="0"/>
              </a:rPr>
              <a:t> </a:t>
            </a:r>
            <a:r>
              <a:rPr lang="en-US" dirty="0" err="1">
                <a:latin typeface="Arial" pitchFamily="34" charset="0"/>
                <a:cs typeface="Arial" pitchFamily="34" charset="0"/>
              </a:rPr>
              <a:t>hội</a:t>
            </a:r>
            <a:r>
              <a:rPr lang="en-US" dirty="0">
                <a:latin typeface="Arial" pitchFamily="34" charset="0"/>
                <a:cs typeface="Arial" pitchFamily="34" charset="0"/>
              </a:rPr>
              <a:t>, </a:t>
            </a:r>
            <a:r>
              <a:rPr lang="en-US" dirty="0" err="1">
                <a:latin typeface="Arial" pitchFamily="34" charset="0"/>
                <a:cs typeface="Arial" pitchFamily="34" charset="0"/>
              </a:rPr>
              <a:t>từ</a:t>
            </a:r>
            <a:r>
              <a:rPr lang="en-US" dirty="0">
                <a:latin typeface="Arial" pitchFamily="34" charset="0"/>
                <a:cs typeface="Arial" pitchFamily="34" charset="0"/>
              </a:rPr>
              <a:t> </a:t>
            </a:r>
            <a:r>
              <a:rPr lang="en-US" dirty="0" err="1">
                <a:latin typeface="Arial" pitchFamily="34" charset="0"/>
                <a:cs typeface="Arial" pitchFamily="34" charset="0"/>
              </a:rPr>
              <a:t>bầu</a:t>
            </a:r>
            <a:r>
              <a:rPr lang="en-US" dirty="0">
                <a:latin typeface="Arial" pitchFamily="34" charset="0"/>
                <a:cs typeface="Arial" pitchFamily="34" charset="0"/>
              </a:rPr>
              <a:t> </a:t>
            </a:r>
            <a:r>
              <a:rPr lang="en-US" dirty="0" err="1">
                <a:latin typeface="Arial" pitchFamily="34" charset="0"/>
                <a:cs typeface="Arial" pitchFamily="34" charset="0"/>
              </a:rPr>
              <a:t>cử</a:t>
            </a:r>
            <a:r>
              <a:rPr lang="en-US" dirty="0">
                <a:latin typeface="Arial" pitchFamily="34" charset="0"/>
                <a:cs typeface="Arial" pitchFamily="34" charset="0"/>
              </a:rPr>
              <a:t> </a:t>
            </a:r>
            <a:r>
              <a:rPr lang="en-US" dirty="0" err="1">
                <a:latin typeface="Arial" pitchFamily="34" charset="0"/>
                <a:cs typeface="Arial" pitchFamily="34" charset="0"/>
              </a:rPr>
              <a:t>đại</a:t>
            </a:r>
            <a:r>
              <a:rPr lang="en-US" dirty="0">
                <a:latin typeface="Arial" pitchFamily="34" charset="0"/>
                <a:cs typeface="Arial" pitchFamily="34" charset="0"/>
              </a:rPr>
              <a:t> </a:t>
            </a:r>
            <a:r>
              <a:rPr lang="en-US" dirty="0" err="1">
                <a:latin typeface="Arial" pitchFamily="34" charset="0"/>
                <a:cs typeface="Arial" pitchFamily="34" charset="0"/>
              </a:rPr>
              <a:t>biểu</a:t>
            </a:r>
            <a:r>
              <a:rPr lang="en-US" dirty="0">
                <a:latin typeface="Arial" pitchFamily="34" charset="0"/>
                <a:cs typeface="Arial" pitchFamily="34" charset="0"/>
              </a:rPr>
              <a:t> </a:t>
            </a:r>
            <a:r>
              <a:rPr lang="en-US" dirty="0" err="1">
                <a:latin typeface="Arial" pitchFamily="34" charset="0"/>
                <a:cs typeface="Arial" pitchFamily="34" charset="0"/>
              </a:rPr>
              <a:t>quốc</a:t>
            </a:r>
            <a:r>
              <a:rPr lang="en-US" dirty="0">
                <a:latin typeface="Arial" pitchFamily="34" charset="0"/>
                <a:cs typeface="Arial" pitchFamily="34" charset="0"/>
              </a:rPr>
              <a:t> </a:t>
            </a:r>
            <a:r>
              <a:rPr lang="en-US" dirty="0" err="1">
                <a:latin typeface="Arial" pitchFamily="34" charset="0"/>
                <a:cs typeface="Arial" pitchFamily="34" charset="0"/>
              </a:rPr>
              <a:t>hội</a:t>
            </a:r>
            <a:r>
              <a:rPr lang="en-US" dirty="0">
                <a:latin typeface="Arial" pitchFamily="34" charset="0"/>
                <a:cs typeface="Arial" pitchFamily="34" charset="0"/>
              </a:rPr>
              <a:t> </a:t>
            </a:r>
            <a:r>
              <a:rPr lang="en-US" dirty="0" err="1">
                <a:latin typeface="Arial" pitchFamily="34" charset="0"/>
                <a:cs typeface="Arial" pitchFamily="34" charset="0"/>
              </a:rPr>
              <a:t>đến</a:t>
            </a:r>
            <a:r>
              <a:rPr lang="en-US" dirty="0">
                <a:latin typeface="Arial" pitchFamily="34" charset="0"/>
                <a:cs typeface="Arial" pitchFamily="34" charset="0"/>
              </a:rPr>
              <a:t> </a:t>
            </a:r>
            <a:r>
              <a:rPr lang="en-US" dirty="0" err="1">
                <a:latin typeface="Arial" pitchFamily="34" charset="0"/>
                <a:cs typeface="Arial" pitchFamily="34" charset="0"/>
              </a:rPr>
              <a:t>hoàn</a:t>
            </a:r>
            <a:r>
              <a:rPr lang="en-US" dirty="0">
                <a:latin typeface="Arial" pitchFamily="34" charset="0"/>
                <a:cs typeface="Arial" pitchFamily="34" charset="0"/>
              </a:rPr>
              <a:t> </a:t>
            </a:r>
            <a:r>
              <a:rPr lang="en-US" dirty="0" err="1">
                <a:latin typeface="Arial" pitchFamily="34" charset="0"/>
                <a:cs typeface="Arial" pitchFamily="34" charset="0"/>
              </a:rPr>
              <a:t>thiện</a:t>
            </a:r>
            <a:r>
              <a:rPr lang="en-US" dirty="0">
                <a:latin typeface="Arial" pitchFamily="34" charset="0"/>
                <a:cs typeface="Arial" pitchFamily="34" charset="0"/>
              </a:rPr>
              <a:t> </a:t>
            </a:r>
            <a:r>
              <a:rPr lang="en-US" dirty="0" err="1">
                <a:latin typeface="Arial" pitchFamily="34" charset="0"/>
                <a:cs typeface="Arial" pitchFamily="34" charset="0"/>
              </a:rPr>
              <a:t>cơ</a:t>
            </a:r>
            <a:r>
              <a:rPr lang="en-US" dirty="0">
                <a:latin typeface="Arial" pitchFamily="34" charset="0"/>
                <a:cs typeface="Arial" pitchFamily="34" charset="0"/>
              </a:rPr>
              <a:t> </a:t>
            </a:r>
            <a:r>
              <a:rPr lang="en-US" dirty="0" err="1">
                <a:latin typeface="Arial" pitchFamily="34" charset="0"/>
                <a:cs typeface="Arial" pitchFamily="34" charset="0"/>
              </a:rPr>
              <a:t>cấu</a:t>
            </a:r>
            <a:r>
              <a:rPr lang="en-US" dirty="0">
                <a:latin typeface="Arial" pitchFamily="34" charset="0"/>
                <a:cs typeface="Arial" pitchFamily="34" charset="0"/>
              </a:rPr>
              <a:t> </a:t>
            </a:r>
            <a:r>
              <a:rPr lang="en-US" dirty="0" err="1">
                <a:latin typeface="Arial" pitchFamily="34" charset="0"/>
                <a:cs typeface="Arial" pitchFamily="34" charset="0"/>
              </a:rPr>
              <a:t>tổ</a:t>
            </a:r>
            <a:r>
              <a:rPr lang="en-US" dirty="0">
                <a:latin typeface="Arial" pitchFamily="34" charset="0"/>
                <a:cs typeface="Arial" pitchFamily="34" charset="0"/>
              </a:rPr>
              <a:t> </a:t>
            </a:r>
            <a:r>
              <a:rPr lang="en-US" dirty="0" err="1">
                <a:latin typeface="Arial" pitchFamily="34" charset="0"/>
                <a:cs typeface="Arial" pitchFamily="34" charset="0"/>
              </a:rPr>
              <a:t>chức</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phương</a:t>
            </a:r>
            <a:r>
              <a:rPr lang="en-US" dirty="0">
                <a:latin typeface="Arial" pitchFamily="34" charset="0"/>
                <a:cs typeface="Arial" pitchFamily="34" charset="0"/>
              </a:rPr>
              <a:t> </a:t>
            </a:r>
            <a:r>
              <a:rPr lang="en-US" dirty="0" err="1">
                <a:latin typeface="Arial" pitchFamily="34" charset="0"/>
                <a:cs typeface="Arial" pitchFamily="34" charset="0"/>
              </a:rPr>
              <a:t>thức</a:t>
            </a:r>
            <a:r>
              <a:rPr lang="en-US" dirty="0">
                <a:latin typeface="Arial" pitchFamily="34" charset="0"/>
                <a:cs typeface="Arial" pitchFamily="34" charset="0"/>
              </a:rPr>
              <a:t> </a:t>
            </a:r>
            <a:r>
              <a:rPr lang="en-US" dirty="0" err="1">
                <a:latin typeface="Arial" pitchFamily="34" charset="0"/>
                <a:cs typeface="Arial" pitchFamily="34" charset="0"/>
              </a:rPr>
              <a:t>hoạt</a:t>
            </a:r>
            <a:r>
              <a:rPr lang="en-US" dirty="0">
                <a:latin typeface="Arial" pitchFamily="34" charset="0"/>
                <a:cs typeface="Arial" pitchFamily="34" charset="0"/>
              </a:rPr>
              <a:t> </a:t>
            </a:r>
            <a:r>
              <a:rPr lang="en-US" dirty="0" err="1">
                <a:latin typeface="Arial" pitchFamily="34" charset="0"/>
                <a:cs typeface="Arial" pitchFamily="34" charset="0"/>
              </a:rPr>
              <a:t>động</a:t>
            </a:r>
            <a:endParaRPr lang="vi-VN" dirty="0">
              <a:latin typeface="Arial" pitchFamily="34" charset="0"/>
              <a:cs typeface="Arial" pitchFamily="34" charset="0"/>
            </a:endParaRPr>
          </a:p>
          <a:p>
            <a:pPr>
              <a:lnSpc>
                <a:spcPct val="160000"/>
              </a:lnSpc>
              <a:buFont typeface="Wingdings" pitchFamily="2" charset="2"/>
              <a:buChar char="ü"/>
            </a:pPr>
            <a:r>
              <a:rPr lang="en-US" dirty="0" err="1">
                <a:latin typeface="Arial" pitchFamily="34" charset="0"/>
                <a:cs typeface="Arial" pitchFamily="34" charset="0"/>
              </a:rPr>
              <a:t>Vai</a:t>
            </a:r>
            <a:r>
              <a:rPr lang="en-US" dirty="0">
                <a:latin typeface="Arial" pitchFamily="34" charset="0"/>
                <a:cs typeface="Arial" pitchFamily="34" charset="0"/>
              </a:rPr>
              <a:t> </a:t>
            </a:r>
            <a:r>
              <a:rPr lang="en-US" dirty="0" err="1">
                <a:latin typeface="Arial" pitchFamily="34" charset="0"/>
                <a:cs typeface="Arial" pitchFamily="34" charset="0"/>
              </a:rPr>
              <a:t>trò</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hoạt</a:t>
            </a:r>
            <a:r>
              <a:rPr lang="en-US" dirty="0">
                <a:latin typeface="Arial" pitchFamily="34" charset="0"/>
                <a:cs typeface="Arial" pitchFamily="34" charset="0"/>
              </a:rPr>
              <a:t> </a:t>
            </a:r>
            <a:r>
              <a:rPr lang="en-US" dirty="0" err="1">
                <a:latin typeface="Arial" pitchFamily="34" charset="0"/>
                <a:cs typeface="Arial" pitchFamily="34" charset="0"/>
              </a:rPr>
              <a:t>động</a:t>
            </a:r>
            <a:r>
              <a:rPr lang="en-US" dirty="0">
                <a:latin typeface="Arial" pitchFamily="34" charset="0"/>
                <a:cs typeface="Arial" pitchFamily="34" charset="0"/>
              </a:rPr>
              <a:t> </a:t>
            </a:r>
            <a:r>
              <a:rPr lang="en-US" dirty="0" err="1">
                <a:latin typeface="Arial" pitchFamily="34" charset="0"/>
                <a:cs typeface="Arial" pitchFamily="34" charset="0"/>
              </a:rPr>
              <a:t>của</a:t>
            </a:r>
            <a:r>
              <a:rPr lang="en-US" dirty="0">
                <a:latin typeface="Arial" pitchFamily="34" charset="0"/>
                <a:cs typeface="Arial" pitchFamily="34" charset="0"/>
              </a:rPr>
              <a:t> </a:t>
            </a:r>
            <a:r>
              <a:rPr lang="en-US" dirty="0" err="1">
                <a:latin typeface="Arial" pitchFamily="34" charset="0"/>
                <a:cs typeface="Arial" pitchFamily="34" charset="0"/>
              </a:rPr>
              <a:t>Chủ</a:t>
            </a:r>
            <a:r>
              <a:rPr lang="en-US" dirty="0">
                <a:latin typeface="Arial" pitchFamily="34" charset="0"/>
                <a:cs typeface="Arial" pitchFamily="34" charset="0"/>
              </a:rPr>
              <a:t> </a:t>
            </a:r>
            <a:r>
              <a:rPr lang="en-US" dirty="0" err="1">
                <a:latin typeface="Arial" pitchFamily="34" charset="0"/>
                <a:cs typeface="Arial" pitchFamily="34" charset="0"/>
              </a:rPr>
              <a:t>tịch</a:t>
            </a:r>
            <a:r>
              <a:rPr lang="en-US" dirty="0">
                <a:latin typeface="Arial" pitchFamily="34" charset="0"/>
                <a:cs typeface="Arial" pitchFamily="34" charset="0"/>
              </a:rPr>
              <a:t> </a:t>
            </a:r>
            <a:r>
              <a:rPr lang="en-US" dirty="0" err="1">
                <a:latin typeface="Arial" pitchFamily="34" charset="0"/>
                <a:cs typeface="Arial" pitchFamily="34" charset="0"/>
              </a:rPr>
              <a:t>nước</a:t>
            </a:r>
            <a:r>
              <a:rPr lang="en-US" dirty="0">
                <a:latin typeface="Arial" pitchFamily="34" charset="0"/>
                <a:cs typeface="Arial" pitchFamily="34" charset="0"/>
              </a:rPr>
              <a:t> </a:t>
            </a:r>
            <a:r>
              <a:rPr lang="en-US" dirty="0" err="1">
                <a:latin typeface="Arial" pitchFamily="34" charset="0"/>
                <a:cs typeface="Arial" pitchFamily="34" charset="0"/>
              </a:rPr>
              <a:t>được</a:t>
            </a:r>
            <a:r>
              <a:rPr lang="en-US" dirty="0">
                <a:latin typeface="Arial" pitchFamily="34" charset="0"/>
                <a:cs typeface="Arial" pitchFamily="34" charset="0"/>
              </a:rPr>
              <a:t> </a:t>
            </a:r>
            <a:r>
              <a:rPr lang="en-US" dirty="0" err="1">
                <a:latin typeface="Arial" pitchFamily="34" charset="0"/>
                <a:cs typeface="Arial" pitchFamily="34" charset="0"/>
              </a:rPr>
              <a:t>thể</a:t>
            </a:r>
            <a:r>
              <a:rPr lang="en-US" dirty="0">
                <a:latin typeface="Arial" pitchFamily="34" charset="0"/>
                <a:cs typeface="Arial" pitchFamily="34" charset="0"/>
              </a:rPr>
              <a:t> </a:t>
            </a:r>
            <a:r>
              <a:rPr lang="en-US" dirty="0" err="1">
                <a:latin typeface="Arial" pitchFamily="34" charset="0"/>
                <a:cs typeface="Arial" pitchFamily="34" charset="0"/>
              </a:rPr>
              <a:t>hiện</a:t>
            </a:r>
            <a:r>
              <a:rPr lang="en-US" dirty="0">
                <a:latin typeface="Arial" pitchFamily="34" charset="0"/>
                <a:cs typeface="Arial" pitchFamily="34" charset="0"/>
              </a:rPr>
              <a:t> </a:t>
            </a:r>
            <a:r>
              <a:rPr lang="en-US" dirty="0" err="1">
                <a:latin typeface="Arial" pitchFamily="34" charset="0"/>
                <a:cs typeface="Arial" pitchFamily="34" charset="0"/>
              </a:rPr>
              <a:t>rõ</a:t>
            </a:r>
            <a:r>
              <a:rPr lang="en-US" dirty="0">
                <a:latin typeface="Arial" pitchFamily="34" charset="0"/>
                <a:cs typeface="Arial" pitchFamily="34" charset="0"/>
              </a:rPr>
              <a:t> </a:t>
            </a:r>
            <a:r>
              <a:rPr lang="en-US" dirty="0" err="1">
                <a:latin typeface="Arial" pitchFamily="34" charset="0"/>
                <a:cs typeface="Arial" pitchFamily="34" charset="0"/>
              </a:rPr>
              <a:t>hơn</a:t>
            </a:r>
            <a:endParaRPr lang="vi-VN" dirty="0">
              <a:latin typeface="Arial" pitchFamily="34" charset="0"/>
              <a:cs typeface="Arial" pitchFamily="34" charset="0"/>
            </a:endParaRPr>
          </a:p>
          <a:p>
            <a:pPr>
              <a:lnSpc>
                <a:spcPct val="160000"/>
              </a:lnSpc>
              <a:buFont typeface="Wingdings" pitchFamily="2" charset="2"/>
              <a:buChar char="ü"/>
            </a:pPr>
            <a:r>
              <a:rPr lang="en-US" dirty="0" err="1">
                <a:latin typeface="Arial" pitchFamily="34" charset="0"/>
                <a:cs typeface="Arial" pitchFamily="34" charset="0"/>
              </a:rPr>
              <a:t>Các</a:t>
            </a:r>
            <a:r>
              <a:rPr lang="en-US" dirty="0">
                <a:latin typeface="Arial" pitchFamily="34" charset="0"/>
                <a:cs typeface="Arial" pitchFamily="34" charset="0"/>
              </a:rPr>
              <a:t> </a:t>
            </a:r>
            <a:r>
              <a:rPr lang="en-US" dirty="0" err="1">
                <a:latin typeface="Arial" pitchFamily="34" charset="0"/>
                <a:cs typeface="Arial" pitchFamily="34" charset="0"/>
              </a:rPr>
              <a:t>cơ</a:t>
            </a:r>
            <a:r>
              <a:rPr lang="en-US" dirty="0">
                <a:latin typeface="Arial" pitchFamily="34" charset="0"/>
                <a:cs typeface="Arial" pitchFamily="34" charset="0"/>
              </a:rPr>
              <a:t> </a:t>
            </a:r>
            <a:r>
              <a:rPr lang="en-US" dirty="0" err="1">
                <a:latin typeface="Arial" pitchFamily="34" charset="0"/>
                <a:cs typeface="Arial" pitchFamily="34" charset="0"/>
              </a:rPr>
              <a:t>quan</a:t>
            </a:r>
            <a:r>
              <a:rPr lang="en-US" dirty="0">
                <a:latin typeface="Arial" pitchFamily="34" charset="0"/>
                <a:cs typeface="Arial" pitchFamily="34" charset="0"/>
              </a:rPr>
              <a:t> </a:t>
            </a:r>
            <a:r>
              <a:rPr lang="en-US" dirty="0" err="1">
                <a:latin typeface="Arial" pitchFamily="34" charset="0"/>
                <a:cs typeface="Arial" pitchFamily="34" charset="0"/>
              </a:rPr>
              <a:t>tư</a:t>
            </a:r>
            <a:r>
              <a:rPr lang="en-US" dirty="0">
                <a:latin typeface="Arial" pitchFamily="34" charset="0"/>
                <a:cs typeface="Arial" pitchFamily="34" charset="0"/>
              </a:rPr>
              <a:t> </a:t>
            </a:r>
            <a:r>
              <a:rPr lang="en-US" dirty="0" err="1">
                <a:latin typeface="Arial" pitchFamily="34" charset="0"/>
                <a:cs typeface="Arial" pitchFamily="34" charset="0"/>
              </a:rPr>
              <a:t>pháp</a:t>
            </a:r>
            <a:r>
              <a:rPr lang="en-US" dirty="0">
                <a:latin typeface="Arial" pitchFamily="34" charset="0"/>
                <a:cs typeface="Arial" pitchFamily="34" charset="0"/>
              </a:rPr>
              <a:t> </a:t>
            </a:r>
            <a:r>
              <a:rPr lang="en-US" dirty="0" err="1">
                <a:latin typeface="Arial" pitchFamily="34" charset="0"/>
                <a:cs typeface="Arial" pitchFamily="34" charset="0"/>
              </a:rPr>
              <a:t>đã</a:t>
            </a:r>
            <a:r>
              <a:rPr lang="en-US" dirty="0">
                <a:latin typeface="Arial" pitchFamily="34" charset="0"/>
                <a:cs typeface="Arial" pitchFamily="34" charset="0"/>
              </a:rPr>
              <a:t> </a:t>
            </a:r>
            <a:r>
              <a:rPr lang="en-US" dirty="0" err="1">
                <a:latin typeface="Arial" pitchFamily="34" charset="0"/>
                <a:cs typeface="Arial" pitchFamily="34" charset="0"/>
              </a:rPr>
              <a:t>có</a:t>
            </a:r>
            <a:r>
              <a:rPr lang="en-US" dirty="0">
                <a:latin typeface="Arial" pitchFamily="34" charset="0"/>
                <a:cs typeface="Arial" pitchFamily="34" charset="0"/>
              </a:rPr>
              <a:t> </a:t>
            </a:r>
            <a:r>
              <a:rPr lang="en-US" dirty="0" err="1">
                <a:latin typeface="Arial" pitchFamily="34" charset="0"/>
                <a:cs typeface="Arial" pitchFamily="34" charset="0"/>
              </a:rPr>
              <a:t>những</a:t>
            </a:r>
            <a:r>
              <a:rPr lang="en-US" dirty="0">
                <a:latin typeface="Arial" pitchFamily="34" charset="0"/>
                <a:cs typeface="Arial" pitchFamily="34" charset="0"/>
              </a:rPr>
              <a:t> </a:t>
            </a:r>
            <a:r>
              <a:rPr lang="en-US" dirty="0" err="1">
                <a:latin typeface="Arial" pitchFamily="34" charset="0"/>
                <a:cs typeface="Arial" pitchFamily="34" charset="0"/>
              </a:rPr>
              <a:t>đổi</a:t>
            </a:r>
            <a:r>
              <a:rPr lang="en-US" dirty="0">
                <a:latin typeface="Arial" pitchFamily="34" charset="0"/>
                <a:cs typeface="Arial" pitchFamily="34" charset="0"/>
              </a:rPr>
              <a:t> </a:t>
            </a:r>
            <a:r>
              <a:rPr lang="en-US" dirty="0" err="1">
                <a:latin typeface="Arial" pitchFamily="34" charset="0"/>
                <a:cs typeface="Arial" pitchFamily="34" charset="0"/>
              </a:rPr>
              <a:t>mới</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phân</a:t>
            </a:r>
            <a:r>
              <a:rPr lang="en-US" dirty="0">
                <a:latin typeface="Arial" pitchFamily="34" charset="0"/>
                <a:cs typeface="Arial" pitchFamily="34" charset="0"/>
              </a:rPr>
              <a:t> </a:t>
            </a:r>
            <a:r>
              <a:rPr lang="en-US" dirty="0" err="1">
                <a:latin typeface="Arial" pitchFamily="34" charset="0"/>
                <a:cs typeface="Arial" pitchFamily="34" charset="0"/>
              </a:rPr>
              <a:t>định</a:t>
            </a:r>
            <a:r>
              <a:rPr lang="en-US" dirty="0">
                <a:latin typeface="Arial" pitchFamily="34" charset="0"/>
                <a:cs typeface="Arial" pitchFamily="34" charset="0"/>
              </a:rPr>
              <a:t> </a:t>
            </a:r>
            <a:r>
              <a:rPr lang="en-US" dirty="0" err="1">
                <a:latin typeface="Arial" pitchFamily="34" charset="0"/>
                <a:cs typeface="Arial" pitchFamily="34" charset="0"/>
              </a:rPr>
              <a:t>rõ</a:t>
            </a:r>
            <a:r>
              <a:rPr lang="en-US" dirty="0">
                <a:latin typeface="Arial" pitchFamily="34" charset="0"/>
                <a:cs typeface="Arial" pitchFamily="34" charset="0"/>
              </a:rPr>
              <a:t> </a:t>
            </a:r>
            <a:r>
              <a:rPr lang="en-US" dirty="0" err="1">
                <a:latin typeface="Arial" pitchFamily="34" charset="0"/>
                <a:cs typeface="Arial" pitchFamily="34" charset="0"/>
              </a:rPr>
              <a:t>hơn</a:t>
            </a:r>
            <a:r>
              <a:rPr lang="en-US" dirty="0">
                <a:latin typeface="Arial" pitchFamily="34" charset="0"/>
                <a:cs typeface="Arial" pitchFamily="34" charset="0"/>
              </a:rPr>
              <a:t> </a:t>
            </a:r>
            <a:r>
              <a:rPr lang="en-US" dirty="0" err="1">
                <a:latin typeface="Arial" pitchFamily="34" charset="0"/>
                <a:cs typeface="Arial" pitchFamily="34" charset="0"/>
              </a:rPr>
              <a:t>về</a:t>
            </a:r>
            <a:r>
              <a:rPr lang="en-US" dirty="0">
                <a:latin typeface="Arial" pitchFamily="34" charset="0"/>
                <a:cs typeface="Arial" pitchFamily="34" charset="0"/>
              </a:rPr>
              <a:t> </a:t>
            </a:r>
            <a:r>
              <a:rPr lang="en-US" dirty="0" err="1">
                <a:latin typeface="Arial" pitchFamily="34" charset="0"/>
                <a:cs typeface="Arial" pitchFamily="34" charset="0"/>
              </a:rPr>
              <a:t>chức</a:t>
            </a:r>
            <a:r>
              <a:rPr lang="en-US" dirty="0">
                <a:latin typeface="Arial" pitchFamily="34" charset="0"/>
                <a:cs typeface="Arial" pitchFamily="34" charset="0"/>
              </a:rPr>
              <a:t> </a:t>
            </a:r>
            <a:r>
              <a:rPr lang="en-US" dirty="0" err="1">
                <a:latin typeface="Arial" pitchFamily="34" charset="0"/>
                <a:cs typeface="Arial" pitchFamily="34" charset="0"/>
              </a:rPr>
              <a:t>năng</a:t>
            </a:r>
            <a:r>
              <a:rPr lang="en-US" dirty="0">
                <a:latin typeface="Arial" pitchFamily="34" charset="0"/>
                <a:cs typeface="Arial" pitchFamily="34" charset="0"/>
              </a:rPr>
              <a:t> </a:t>
            </a:r>
            <a:r>
              <a:rPr lang="en-US" dirty="0" err="1">
                <a:latin typeface="Arial" pitchFamily="34" charset="0"/>
                <a:cs typeface="Arial" pitchFamily="34" charset="0"/>
              </a:rPr>
              <a:t>nhiệm</a:t>
            </a:r>
            <a:r>
              <a:rPr lang="en-US" dirty="0">
                <a:latin typeface="Arial" pitchFamily="34" charset="0"/>
                <a:cs typeface="Arial" pitchFamily="34" charset="0"/>
              </a:rPr>
              <a:t> </a:t>
            </a:r>
            <a:r>
              <a:rPr lang="en-US" dirty="0" err="1">
                <a:latin typeface="Arial" pitchFamily="34" charset="0"/>
                <a:cs typeface="Arial" pitchFamily="34" charset="0"/>
              </a:rPr>
              <a:t>vụ</a:t>
            </a:r>
            <a:r>
              <a:rPr lang="en-US" dirty="0">
                <a:latin typeface="Arial" pitchFamily="34" charset="0"/>
                <a:cs typeface="Arial" pitchFamily="34" charset="0"/>
              </a:rPr>
              <a:t> </a:t>
            </a:r>
            <a:r>
              <a:rPr lang="en-US" dirty="0" err="1">
                <a:latin typeface="Arial" pitchFamily="34" charset="0"/>
                <a:cs typeface="Arial" pitchFamily="34" charset="0"/>
              </a:rPr>
              <a:t>phương</a:t>
            </a:r>
            <a:r>
              <a:rPr lang="en-US" dirty="0">
                <a:latin typeface="Arial" pitchFamily="34" charset="0"/>
                <a:cs typeface="Arial" pitchFamily="34" charset="0"/>
              </a:rPr>
              <a:t> </a:t>
            </a:r>
            <a:r>
              <a:rPr lang="en-US" dirty="0" err="1">
                <a:latin typeface="Arial" pitchFamily="34" charset="0"/>
                <a:cs typeface="Arial" pitchFamily="34" charset="0"/>
              </a:rPr>
              <a:t>thức</a:t>
            </a:r>
            <a:r>
              <a:rPr lang="en-US" dirty="0">
                <a:latin typeface="Arial" pitchFamily="34" charset="0"/>
                <a:cs typeface="Arial" pitchFamily="34" charset="0"/>
              </a:rPr>
              <a:t> </a:t>
            </a:r>
            <a:r>
              <a:rPr lang="en-US" dirty="0" err="1">
                <a:latin typeface="Arial" pitchFamily="34" charset="0"/>
                <a:cs typeface="Arial" pitchFamily="34" charset="0"/>
              </a:rPr>
              <a:t>hoạt</a:t>
            </a:r>
            <a:r>
              <a:rPr lang="en-US" dirty="0">
                <a:latin typeface="Arial" pitchFamily="34" charset="0"/>
                <a:cs typeface="Arial" pitchFamily="34" charset="0"/>
              </a:rPr>
              <a:t> </a:t>
            </a:r>
            <a:r>
              <a:rPr lang="en-US" dirty="0" err="1">
                <a:latin typeface="Arial" pitchFamily="34" charset="0"/>
                <a:cs typeface="Arial" pitchFamily="34" charset="0"/>
              </a:rPr>
              <a:t>động</a:t>
            </a:r>
            <a:r>
              <a:rPr lang="en-US" dirty="0">
                <a:latin typeface="Arial" pitchFamily="34" charset="0"/>
                <a:cs typeface="Arial" pitchFamily="34" charset="0"/>
              </a:rPr>
              <a:t>.</a:t>
            </a:r>
          </a:p>
          <a:p>
            <a:pPr>
              <a:lnSpc>
                <a:spcPct val="160000"/>
              </a:lnSpc>
              <a:buFont typeface="Wingdings" pitchFamily="2" charset="2"/>
              <a:buChar char="ü"/>
            </a:pPr>
            <a:r>
              <a:rPr lang="en-US" dirty="0" err="1">
                <a:latin typeface="Arial" pitchFamily="34" charset="0"/>
                <a:cs typeface="Arial" pitchFamily="34" charset="0"/>
              </a:rPr>
              <a:t>Hệ</a:t>
            </a:r>
            <a:r>
              <a:rPr lang="en-US" dirty="0">
                <a:latin typeface="Arial" pitchFamily="34" charset="0"/>
                <a:cs typeface="Arial" pitchFamily="34" charset="0"/>
              </a:rPr>
              <a:t> </a:t>
            </a:r>
            <a:r>
              <a:rPr lang="en-US" dirty="0" err="1">
                <a:latin typeface="Arial" pitchFamily="34" charset="0"/>
                <a:cs typeface="Arial" pitchFamily="34" charset="0"/>
              </a:rPr>
              <a:t>thống</a:t>
            </a:r>
            <a:r>
              <a:rPr lang="en-US" dirty="0">
                <a:latin typeface="Arial" pitchFamily="34" charset="0"/>
                <a:cs typeface="Arial" pitchFamily="34" charset="0"/>
              </a:rPr>
              <a:t> </a:t>
            </a:r>
            <a:r>
              <a:rPr lang="en-US" dirty="0" err="1">
                <a:latin typeface="Arial" pitchFamily="34" charset="0"/>
                <a:cs typeface="Arial" pitchFamily="34" charset="0"/>
              </a:rPr>
              <a:t>pháp</a:t>
            </a:r>
            <a:r>
              <a:rPr lang="en-US" dirty="0">
                <a:latin typeface="Arial" pitchFamily="34" charset="0"/>
                <a:cs typeface="Arial" pitchFamily="34" charset="0"/>
              </a:rPr>
              <a:t> </a:t>
            </a:r>
            <a:r>
              <a:rPr lang="en-US" dirty="0" err="1">
                <a:latin typeface="Arial" pitchFamily="34" charset="0"/>
                <a:cs typeface="Arial" pitchFamily="34" charset="0"/>
              </a:rPr>
              <a:t>luật</a:t>
            </a:r>
            <a:r>
              <a:rPr lang="en-US" dirty="0">
                <a:latin typeface="Arial" pitchFamily="34" charset="0"/>
                <a:cs typeface="Arial" pitchFamily="34" charset="0"/>
              </a:rPr>
              <a:t> </a:t>
            </a:r>
            <a:r>
              <a:rPr lang="en-US" dirty="0" err="1">
                <a:latin typeface="Arial" pitchFamily="34" charset="0"/>
                <a:cs typeface="Arial" pitchFamily="34" charset="0"/>
              </a:rPr>
              <a:t>đổi</a:t>
            </a:r>
            <a:r>
              <a:rPr lang="en-US" dirty="0">
                <a:latin typeface="Arial" pitchFamily="34" charset="0"/>
                <a:cs typeface="Arial" pitchFamily="34" charset="0"/>
              </a:rPr>
              <a:t> </a:t>
            </a:r>
            <a:r>
              <a:rPr lang="en-US" dirty="0" err="1">
                <a:latin typeface="Arial" pitchFamily="34" charset="0"/>
                <a:cs typeface="Arial" pitchFamily="34" charset="0"/>
              </a:rPr>
              <a:t>mới</a:t>
            </a:r>
            <a:r>
              <a:rPr lang="en-US" dirty="0">
                <a:latin typeface="Arial" pitchFamily="34" charset="0"/>
                <a:cs typeface="Arial" pitchFamily="34" charset="0"/>
              </a:rPr>
              <a:t>, </a:t>
            </a:r>
            <a:r>
              <a:rPr lang="en-US" dirty="0" err="1">
                <a:latin typeface="Arial" pitchFamily="34" charset="0"/>
                <a:cs typeface="Arial" pitchFamily="34" charset="0"/>
              </a:rPr>
              <a:t>sửa</a:t>
            </a:r>
            <a:r>
              <a:rPr lang="en-US" dirty="0">
                <a:latin typeface="Arial" pitchFamily="34" charset="0"/>
                <a:cs typeface="Arial" pitchFamily="34" charset="0"/>
              </a:rPr>
              <a:t> </a:t>
            </a:r>
            <a:r>
              <a:rPr lang="en-US" dirty="0" err="1">
                <a:latin typeface="Arial" pitchFamily="34" charset="0"/>
                <a:cs typeface="Arial" pitchFamily="34" charset="0"/>
              </a:rPr>
              <a:t>đổi</a:t>
            </a:r>
            <a:r>
              <a:rPr lang="en-US" dirty="0">
                <a:latin typeface="Arial" pitchFamily="34" charset="0"/>
                <a:cs typeface="Arial" pitchFamily="34" charset="0"/>
              </a:rPr>
              <a:t> </a:t>
            </a:r>
            <a:r>
              <a:rPr lang="en-US" dirty="0" err="1">
                <a:latin typeface="Arial" pitchFamily="34" charset="0"/>
                <a:cs typeface="Arial" pitchFamily="34" charset="0"/>
              </a:rPr>
              <a:t>bổ</a:t>
            </a:r>
            <a:r>
              <a:rPr lang="en-US" dirty="0">
                <a:latin typeface="Arial" pitchFamily="34" charset="0"/>
                <a:cs typeface="Arial" pitchFamily="34" charset="0"/>
              </a:rPr>
              <a:t> sung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xây</a:t>
            </a:r>
            <a:r>
              <a:rPr lang="en-US" dirty="0">
                <a:latin typeface="Arial" pitchFamily="34" charset="0"/>
                <a:cs typeface="Arial" pitchFamily="34" charset="0"/>
              </a:rPr>
              <a:t> </a:t>
            </a:r>
            <a:r>
              <a:rPr lang="en-US" dirty="0" err="1">
                <a:latin typeface="Arial" pitchFamily="34" charset="0"/>
                <a:cs typeface="Arial" pitchFamily="34" charset="0"/>
              </a:rPr>
              <a:t>dựng</a:t>
            </a:r>
            <a:r>
              <a:rPr lang="en-US" dirty="0">
                <a:latin typeface="Arial" pitchFamily="34" charset="0"/>
                <a:cs typeface="Arial" pitchFamily="34" charset="0"/>
              </a:rPr>
              <a:t> </a:t>
            </a:r>
            <a:r>
              <a:rPr lang="en-US" dirty="0" err="1">
                <a:latin typeface="Arial" pitchFamily="34" charset="0"/>
                <a:cs typeface="Arial" pitchFamily="34" charset="0"/>
              </a:rPr>
              <a:t>ngày</a:t>
            </a:r>
            <a:r>
              <a:rPr lang="en-US" dirty="0">
                <a:latin typeface="Arial" pitchFamily="34" charset="0"/>
                <a:cs typeface="Arial" pitchFamily="34" charset="0"/>
              </a:rPr>
              <a:t> </a:t>
            </a:r>
            <a:r>
              <a:rPr lang="en-US" dirty="0" err="1">
                <a:latin typeface="Arial" pitchFamily="34" charset="0"/>
                <a:cs typeface="Arial" pitchFamily="34" charset="0"/>
              </a:rPr>
              <a:t>càng</a:t>
            </a:r>
            <a:r>
              <a:rPr lang="en-US" dirty="0">
                <a:latin typeface="Arial" pitchFamily="34" charset="0"/>
                <a:cs typeface="Arial" pitchFamily="34" charset="0"/>
              </a:rPr>
              <a:t> </a:t>
            </a:r>
            <a:r>
              <a:rPr lang="en-US" dirty="0" err="1">
                <a:latin typeface="Arial" pitchFamily="34" charset="0"/>
                <a:cs typeface="Arial" pitchFamily="34" charset="0"/>
              </a:rPr>
              <a:t>đầy</a:t>
            </a:r>
            <a:r>
              <a:rPr lang="en-US" dirty="0">
                <a:latin typeface="Arial" pitchFamily="34" charset="0"/>
                <a:cs typeface="Arial" pitchFamily="34" charset="0"/>
              </a:rPr>
              <a:t> </a:t>
            </a:r>
            <a:r>
              <a:rPr lang="en-US" dirty="0" err="1">
                <a:latin typeface="Arial" pitchFamily="34" charset="0"/>
                <a:cs typeface="Arial" pitchFamily="34" charset="0"/>
              </a:rPr>
              <a:t>đủ</a:t>
            </a:r>
            <a:r>
              <a:rPr lang="en-US" dirty="0">
                <a:latin typeface="Arial" pitchFamily="34" charset="0"/>
                <a:cs typeface="Arial" pitchFamily="34" charset="0"/>
              </a:rPr>
              <a:t>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phù</a:t>
            </a:r>
            <a:r>
              <a:rPr lang="en-US" dirty="0">
                <a:latin typeface="Arial" pitchFamily="34" charset="0"/>
                <a:cs typeface="Arial" pitchFamily="34" charset="0"/>
              </a:rPr>
              <a:t> </a:t>
            </a:r>
            <a:r>
              <a:rPr lang="en-US" dirty="0" err="1">
                <a:latin typeface="Arial" pitchFamily="34" charset="0"/>
                <a:cs typeface="Arial" pitchFamily="34" charset="0"/>
              </a:rPr>
              <a:t>hợp</a:t>
            </a:r>
            <a:r>
              <a:rPr lang="en-US" dirty="0">
                <a:latin typeface="Arial" pitchFamily="34" charset="0"/>
                <a:cs typeface="Arial" pitchFamily="34" charset="0"/>
              </a:rPr>
              <a:t> </a:t>
            </a:r>
            <a:r>
              <a:rPr lang="en-US" dirty="0" err="1">
                <a:latin typeface="Arial" pitchFamily="34" charset="0"/>
                <a:cs typeface="Arial" pitchFamily="34" charset="0"/>
              </a:rPr>
              <a:t>hơn</a:t>
            </a:r>
            <a:endParaRPr lang="en-US" dirty="0">
              <a:latin typeface="Arial" pitchFamily="34" charset="0"/>
              <a:cs typeface="Arial" pitchFamily="34" charset="0"/>
            </a:endParaRPr>
          </a:p>
        </p:txBody>
      </p:sp>
      <p:sp>
        <p:nvSpPr>
          <p:cNvPr id="4" name="Rectangle 3"/>
          <p:cNvSpPr/>
          <p:nvPr/>
        </p:nvSpPr>
        <p:spPr>
          <a:xfrm>
            <a:off x="1087141" y="692696"/>
            <a:ext cx="7488832" cy="954107"/>
          </a:xfrm>
          <a:prstGeom prst="rect">
            <a:avLst/>
          </a:prstGeom>
        </p:spPr>
        <p:txBody>
          <a:bodyPr wrap="square">
            <a:spAutoFit/>
          </a:bodyPr>
          <a:lstStyle/>
          <a:p>
            <a:r>
              <a:rPr lang="vi-VN" sz="2800" dirty="0"/>
              <a:t>II. ĐƯỜNG LỐI XÂY DỰNG HỆ THỐNG CHÍNH TRỊ THỜI KỲ ĐỔI MỚI</a:t>
            </a:r>
            <a:endParaRPr lang="en-US" sz="28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9503094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68345"/>
            <a:ext cx="8022628" cy="1060455"/>
          </a:xfrm>
        </p:spPr>
        <p:txBody>
          <a:bodyPr>
            <a:normAutofit/>
          </a:bodyPr>
          <a:lstStyle/>
          <a:p>
            <a:r>
              <a:rPr lang="vi-VN" sz="2800" b="1" dirty="0"/>
              <a:t>I. ĐƯỜNG LỐI XÂY DỰNG HỆ THỐNG CHÍNH TRỊ THỜI KỲ TRƯỚC ĐỔI MỚI (1945 - 1985).</a:t>
            </a:r>
            <a:endParaRPr lang="en-US" sz="2800" b="1" dirty="0"/>
          </a:p>
        </p:txBody>
      </p:sp>
      <p:sp>
        <p:nvSpPr>
          <p:cNvPr id="7" name="Content Placeholder 6"/>
          <p:cNvSpPr>
            <a:spLocks noGrp="1"/>
          </p:cNvSpPr>
          <p:nvPr>
            <p:ph idx="1"/>
          </p:nvPr>
        </p:nvSpPr>
        <p:spPr/>
        <p:txBody>
          <a:bodyPr>
            <a:normAutofit fontScale="92500" lnSpcReduction="10000"/>
          </a:bodyPr>
          <a:lstStyle/>
          <a:p>
            <a:pPr marL="457200" indent="-457200">
              <a:buAutoNum type="arabicPeriod"/>
            </a:pPr>
            <a:r>
              <a:rPr lang="en-US" sz="2200" b="1" u="sng" dirty="0" err="1"/>
              <a:t>Hệ</a:t>
            </a:r>
            <a:r>
              <a:rPr lang="en-US" sz="2200" b="1" u="sng" dirty="0"/>
              <a:t> </a:t>
            </a:r>
            <a:r>
              <a:rPr lang="en-US" sz="2200" b="1" u="sng" dirty="0" err="1"/>
              <a:t>thống</a:t>
            </a:r>
            <a:r>
              <a:rPr lang="en-US" sz="2200" b="1" u="sng" dirty="0"/>
              <a:t> </a:t>
            </a:r>
            <a:r>
              <a:rPr lang="en-US" sz="2200" b="1" u="sng" dirty="0" err="1"/>
              <a:t>chính</a:t>
            </a:r>
            <a:r>
              <a:rPr lang="en-US" sz="2200" b="1" u="sng" dirty="0"/>
              <a:t> </a:t>
            </a:r>
            <a:r>
              <a:rPr lang="en-US" sz="2200" b="1" u="sng" dirty="0" err="1"/>
              <a:t>trị</a:t>
            </a:r>
            <a:r>
              <a:rPr lang="en-US" sz="2200" b="1" u="sng" dirty="0"/>
              <a:t> </a:t>
            </a:r>
            <a:r>
              <a:rPr lang="en-US" sz="2200" b="1" u="sng" dirty="0" err="1"/>
              <a:t>dân</a:t>
            </a:r>
            <a:r>
              <a:rPr lang="en-US" sz="2200" b="1" u="sng" dirty="0"/>
              <a:t> </a:t>
            </a:r>
            <a:r>
              <a:rPr lang="en-US" sz="2200" b="1" u="sng" dirty="0" err="1"/>
              <a:t>chủ</a:t>
            </a:r>
            <a:r>
              <a:rPr lang="en-US" sz="2200" b="1" u="sng" dirty="0"/>
              <a:t> </a:t>
            </a:r>
            <a:r>
              <a:rPr lang="en-US" sz="2200" b="1" u="sng" dirty="0" err="1"/>
              <a:t>nhân</a:t>
            </a:r>
            <a:r>
              <a:rPr lang="en-US" sz="2200" b="1" u="sng" dirty="0"/>
              <a:t> </a:t>
            </a:r>
            <a:r>
              <a:rPr lang="en-US" sz="2200" b="1" u="sng" dirty="0" err="1"/>
              <a:t>dân</a:t>
            </a:r>
            <a:r>
              <a:rPr lang="en-US" sz="2200" b="1" u="sng" dirty="0"/>
              <a:t> (1945 – 19</a:t>
            </a:r>
            <a:r>
              <a:rPr lang="vi-VN" sz="2200" b="1" u="sng" dirty="0"/>
              <a:t>54</a:t>
            </a:r>
            <a:r>
              <a:rPr lang="en-US" sz="2200" b="1" u="sng" dirty="0"/>
              <a:t>).</a:t>
            </a:r>
            <a:r>
              <a:rPr lang="vi-VN" sz="2200" b="1" u="sng" dirty="0"/>
              <a:t> </a:t>
            </a:r>
          </a:p>
          <a:p>
            <a:pPr marL="355600" indent="-355600">
              <a:buFont typeface="Wingdings" pitchFamily="2" charset="2"/>
              <a:buChar char="v"/>
            </a:pPr>
            <a:r>
              <a:rPr lang="vi-VN" sz="1900" i="1" u="sng" dirty="0"/>
              <a:t>Hoàn cảnh ra đời:</a:t>
            </a:r>
          </a:p>
          <a:p>
            <a:pPr marL="725488" indent="-342900">
              <a:buFont typeface="Arial" pitchFamily="34" charset="0"/>
              <a:buChar char="•"/>
            </a:pPr>
            <a:r>
              <a:rPr lang="en-US" sz="1900" dirty="0" err="1">
                <a:latin typeface="Arial" pitchFamily="34" charset="0"/>
                <a:cs typeface="Arial" pitchFamily="34" charset="0"/>
              </a:rPr>
              <a:t>Được</a:t>
            </a:r>
            <a:r>
              <a:rPr lang="en-US" sz="1900" dirty="0">
                <a:latin typeface="Arial" pitchFamily="34" charset="0"/>
                <a:cs typeface="Arial" pitchFamily="34" charset="0"/>
              </a:rPr>
              <a:t> </a:t>
            </a:r>
            <a:r>
              <a:rPr lang="en-US" sz="1900" dirty="0" err="1">
                <a:latin typeface="Arial" pitchFamily="34" charset="0"/>
                <a:cs typeface="Arial" pitchFamily="34" charset="0"/>
              </a:rPr>
              <a:t>xây</a:t>
            </a:r>
            <a:r>
              <a:rPr lang="en-US" sz="1900" dirty="0">
                <a:latin typeface="Arial" pitchFamily="34" charset="0"/>
                <a:cs typeface="Arial" pitchFamily="34" charset="0"/>
              </a:rPr>
              <a:t> </a:t>
            </a:r>
            <a:r>
              <a:rPr lang="en-US" sz="1900" dirty="0" err="1">
                <a:latin typeface="Arial" pitchFamily="34" charset="0"/>
                <a:cs typeface="Arial" pitchFamily="34" charset="0"/>
              </a:rPr>
              <a:t>dựng</a:t>
            </a:r>
            <a:r>
              <a:rPr lang="en-US" sz="1900" dirty="0">
                <a:latin typeface="Arial" pitchFamily="34" charset="0"/>
                <a:cs typeface="Arial" pitchFamily="34" charset="0"/>
              </a:rPr>
              <a:t> </a:t>
            </a:r>
            <a:r>
              <a:rPr lang="en-US" sz="1900" dirty="0" err="1">
                <a:latin typeface="Arial" pitchFamily="34" charset="0"/>
                <a:cs typeface="Arial" pitchFamily="34" charset="0"/>
              </a:rPr>
              <a:t>sau</a:t>
            </a:r>
            <a:r>
              <a:rPr lang="en-US" sz="1900" dirty="0">
                <a:latin typeface="Arial" pitchFamily="34" charset="0"/>
                <a:cs typeface="Arial" pitchFamily="34" charset="0"/>
              </a:rPr>
              <a:t> </a:t>
            </a:r>
            <a:r>
              <a:rPr lang="en-US" sz="1900" dirty="0" err="1">
                <a:latin typeface="Arial" pitchFamily="34" charset="0"/>
                <a:cs typeface="Arial" pitchFamily="34" charset="0"/>
              </a:rPr>
              <a:t>thắng</a:t>
            </a:r>
            <a:r>
              <a:rPr lang="en-US" sz="1900" dirty="0">
                <a:latin typeface="Arial" pitchFamily="34" charset="0"/>
                <a:cs typeface="Arial" pitchFamily="34" charset="0"/>
              </a:rPr>
              <a:t> </a:t>
            </a:r>
            <a:r>
              <a:rPr lang="en-US" sz="1900" dirty="0" err="1">
                <a:latin typeface="Arial" pitchFamily="34" charset="0"/>
                <a:cs typeface="Arial" pitchFamily="34" charset="0"/>
              </a:rPr>
              <a:t>lợi</a:t>
            </a:r>
            <a:r>
              <a:rPr lang="en-US" sz="1900" dirty="0">
                <a:latin typeface="Arial" pitchFamily="34" charset="0"/>
                <a:cs typeface="Arial" pitchFamily="34" charset="0"/>
              </a:rPr>
              <a:t> </a:t>
            </a:r>
            <a:r>
              <a:rPr lang="en-US" sz="1900" dirty="0" err="1">
                <a:latin typeface="Arial" pitchFamily="34" charset="0"/>
                <a:cs typeface="Arial" pitchFamily="34" charset="0"/>
              </a:rPr>
              <a:t>cách</a:t>
            </a:r>
            <a:r>
              <a:rPr lang="en-US" sz="1900" dirty="0">
                <a:latin typeface="Arial" pitchFamily="34" charset="0"/>
                <a:cs typeface="Arial" pitchFamily="34" charset="0"/>
              </a:rPr>
              <a:t> </a:t>
            </a:r>
            <a:r>
              <a:rPr lang="en-US" sz="1900" dirty="0" err="1">
                <a:latin typeface="Arial" pitchFamily="34" charset="0"/>
                <a:cs typeface="Arial" pitchFamily="34" charset="0"/>
              </a:rPr>
              <a:t>mạng</a:t>
            </a:r>
            <a:r>
              <a:rPr lang="en-US" sz="1900" dirty="0">
                <a:latin typeface="Arial" pitchFamily="34" charset="0"/>
                <a:cs typeface="Arial" pitchFamily="34" charset="0"/>
              </a:rPr>
              <a:t> </a:t>
            </a:r>
            <a:r>
              <a:rPr lang="en-US" sz="1900" dirty="0" err="1">
                <a:latin typeface="Arial" pitchFamily="34" charset="0"/>
                <a:cs typeface="Arial" pitchFamily="34" charset="0"/>
              </a:rPr>
              <a:t>tháng</a:t>
            </a:r>
            <a:r>
              <a:rPr lang="en-US" sz="1900" dirty="0">
                <a:latin typeface="Arial" pitchFamily="34" charset="0"/>
                <a:cs typeface="Arial" pitchFamily="34" charset="0"/>
              </a:rPr>
              <a:t> 8 – 1945</a:t>
            </a:r>
            <a:endParaRPr lang="vi-VN" sz="1900" dirty="0">
              <a:latin typeface="Arial" pitchFamily="34" charset="0"/>
              <a:cs typeface="Arial" pitchFamily="34" charset="0"/>
            </a:endParaRPr>
          </a:p>
          <a:p>
            <a:pPr>
              <a:buFont typeface="Wingdings" pitchFamily="2" charset="2"/>
              <a:buChar char="v"/>
            </a:pPr>
            <a:r>
              <a:rPr lang="vi-VN" sz="1900" i="1" u="sng" dirty="0"/>
              <a:t>Đặc trưng của hệ thống chính trị trong giai đoạn này:</a:t>
            </a:r>
          </a:p>
          <a:p>
            <a:pPr marL="698500" indent="-342900">
              <a:buFont typeface="Arial" pitchFamily="34" charset="0"/>
              <a:buChar char="•"/>
            </a:pPr>
            <a:r>
              <a:rPr lang="vi-VN" sz="1900" dirty="0"/>
              <a:t>Nhiệm vụ chủ yếu: Đánh đổ đế quốc phong kiến, giành độc lập và thống nhất dân tộc.</a:t>
            </a:r>
          </a:p>
          <a:p>
            <a:pPr marL="698500" indent="-342900">
              <a:buFont typeface="Arial" pitchFamily="34" charset="0"/>
              <a:buChar char="•"/>
            </a:pPr>
            <a:r>
              <a:rPr lang="vi-VN" sz="1900" dirty="0"/>
              <a:t>Nền tảng của hệ thống chính trị là khối đại đoàn kết toàn dân tộc hết sức rộng rãi.</a:t>
            </a:r>
          </a:p>
          <a:p>
            <a:pPr marL="698500" indent="-342900">
              <a:buFont typeface="Arial" pitchFamily="34" charset="0"/>
              <a:buChar char="•"/>
            </a:pPr>
            <a:r>
              <a:rPr lang="vi-VN" sz="1900" dirty="0"/>
              <a:t>Có một chính quyền tự xác định.</a:t>
            </a:r>
          </a:p>
          <a:p>
            <a:pPr marL="0" indent="0">
              <a:buNone/>
            </a:pPr>
            <a:endParaRPr lang="vi-VN"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4864"/>
            <a:ext cx="2195735" cy="2326568"/>
          </a:xfrm>
          <a:prstGeom prst="rect">
            <a:avLst/>
          </a:prstGeom>
          <a:ln>
            <a:noFill/>
          </a:ln>
          <a:effectLst>
            <a:softEdge rad="112500"/>
          </a:effectLst>
        </p:spPr>
      </p:pic>
      <p:cxnSp>
        <p:nvCxnSpPr>
          <p:cNvPr id="5" name="Straight Connector 4"/>
          <p:cNvCxnSpPr/>
          <p:nvPr/>
        </p:nvCxnSpPr>
        <p:spPr>
          <a:xfrm>
            <a:off x="2195736" y="2204864"/>
            <a:ext cx="72008" cy="4653136"/>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10" name="Straight Connector 9"/>
          <p:cNvCxnSpPr/>
          <p:nvPr/>
        </p:nvCxnSpPr>
        <p:spPr>
          <a:xfrm>
            <a:off x="0" y="4653136"/>
            <a:ext cx="2231740" cy="0"/>
          </a:xfrm>
          <a:prstGeom prst="line">
            <a:avLst/>
          </a:prstGeom>
          <a:ln w="57150">
            <a:solidFill>
              <a:schemeClr val="accent2"/>
            </a:solidFill>
            <a:prstDash val="sysDot"/>
          </a:ln>
        </p:spPr>
        <p:style>
          <a:lnRef idx="1">
            <a:schemeClr val="accent2"/>
          </a:lnRef>
          <a:fillRef idx="0">
            <a:schemeClr val="accent2"/>
          </a:fillRef>
          <a:effectRef idx="0">
            <a:schemeClr val="accent2"/>
          </a:effectRef>
          <a:fontRef idx="minor">
            <a:schemeClr val="tx1"/>
          </a:fontRef>
        </p:style>
      </p:cxn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797151"/>
            <a:ext cx="2195735" cy="1950295"/>
          </a:xfrm>
          <a:prstGeom prst="rect">
            <a:avLst/>
          </a:prstGeom>
          <a:ln>
            <a:noFill/>
          </a:ln>
          <a:effectLst>
            <a:softEdge rad="112500"/>
          </a:effectLst>
        </p:spPr>
      </p:pic>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118242" cy="62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192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ircle(in)">
                                      <p:cBhvr>
                                        <p:cTn id="7" dur="2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circle(in)">
                                      <p:cBhvr>
                                        <p:cTn id="12"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568345"/>
            <a:ext cx="7806604" cy="1560716"/>
          </a:xfrm>
        </p:spPr>
        <p:txBody>
          <a:bodyPr>
            <a:normAutofit/>
          </a:bodyPr>
          <a:lstStyle/>
          <a:p>
            <a:r>
              <a:rPr lang="vi-VN" sz="2800" dirty="0"/>
              <a:t>II. ĐƯỜNG LỐI XÂY DỰNG HỆ THỐNG CHÍNH TRỊ THỜI KỲ ĐỔI MỚI</a:t>
            </a:r>
            <a:br>
              <a:rPr lang="en-US" sz="2800" dirty="0"/>
            </a:br>
            <a:endParaRPr lang="en-US" sz="2800" dirty="0"/>
          </a:p>
        </p:txBody>
      </p:sp>
      <p:sp>
        <p:nvSpPr>
          <p:cNvPr id="3" name="Content Placeholder 2"/>
          <p:cNvSpPr>
            <a:spLocks noGrp="1"/>
          </p:cNvSpPr>
          <p:nvPr>
            <p:ph idx="1"/>
          </p:nvPr>
        </p:nvSpPr>
        <p:spPr/>
        <p:txBody>
          <a:bodyPr>
            <a:normAutofit lnSpcReduction="10000"/>
          </a:bodyPr>
          <a:lstStyle/>
          <a:p>
            <a:pPr>
              <a:buFont typeface="Wingdings" pitchFamily="2" charset="2"/>
              <a:buChar char="v"/>
            </a:pPr>
            <a:r>
              <a:rPr lang="en-US" i="1" dirty="0" err="1">
                <a:latin typeface="Arial" pitchFamily="34" charset="0"/>
                <a:cs typeface="Arial" pitchFamily="34" charset="0"/>
              </a:rPr>
              <a:t>Hạn</a:t>
            </a:r>
            <a:r>
              <a:rPr lang="en-US" i="1" dirty="0">
                <a:latin typeface="Arial" pitchFamily="34" charset="0"/>
                <a:cs typeface="Arial" pitchFamily="34" charset="0"/>
              </a:rPr>
              <a:t> </a:t>
            </a:r>
            <a:r>
              <a:rPr lang="en-US" i="1" dirty="0" err="1">
                <a:latin typeface="Arial" pitchFamily="34" charset="0"/>
                <a:cs typeface="Arial" pitchFamily="34" charset="0"/>
              </a:rPr>
              <a:t>chế</a:t>
            </a:r>
            <a:endParaRPr lang="en-US" dirty="0">
              <a:latin typeface="Arial" pitchFamily="34" charset="0"/>
              <a:cs typeface="Arial" pitchFamily="34" charset="0"/>
            </a:endParaRPr>
          </a:p>
          <a:p>
            <a:pPr marL="531813" indent="-258763">
              <a:buFont typeface="Wingdings" pitchFamily="2" charset="2"/>
              <a:buChar char="§"/>
            </a:pPr>
            <a:r>
              <a:rPr lang="vi-VN" dirty="0"/>
              <a:t>Phương thức lãnh đạo của Đảng đối với hoạt động của hệ thống chính trị còn chậm đổi mới, có mặt lúng túng</a:t>
            </a:r>
          </a:p>
          <a:p>
            <a:pPr marL="531813" indent="-258763">
              <a:buFont typeface="Wingdings" pitchFamily="2" charset="2"/>
              <a:buChar char="§"/>
            </a:pPr>
            <a:r>
              <a:rPr lang="vi-VN" dirty="0"/>
              <a:t>Việc xây dựng nhà nước pháp quyền xã hội chủ nghĩa chưa đáp ứng đầy đủ các nguyên tắc cơ bản</a:t>
            </a:r>
          </a:p>
          <a:p>
            <a:pPr marL="531813" indent="-258763">
              <a:buFont typeface="Wingdings" pitchFamily="2" charset="2"/>
              <a:buChar char="§"/>
            </a:pPr>
            <a:r>
              <a:rPr lang="vi-VN" dirty="0"/>
              <a:t>Việc kiểm soát quyền lực trong hoạt động của các thiết chế trong hệ thống chính trị, nhất là bộ máy nhà nước chưa được chế định rõ ràng </a:t>
            </a:r>
          </a:p>
          <a:p>
            <a:pPr marL="531813" indent="-258763">
              <a:buFont typeface="Wingdings" pitchFamily="2" charset="2"/>
              <a:buChar char="§"/>
            </a:pPr>
            <a:r>
              <a:rPr lang="en-US" dirty="0" err="1">
                <a:latin typeface="Arial" pitchFamily="34" charset="0"/>
                <a:cs typeface="Arial" pitchFamily="34" charset="0"/>
              </a:rPr>
              <a:t>Công</a:t>
            </a:r>
            <a:r>
              <a:rPr lang="en-US" dirty="0">
                <a:latin typeface="Arial" pitchFamily="34" charset="0"/>
                <a:cs typeface="Arial" pitchFamily="34" charset="0"/>
              </a:rPr>
              <a:t> </a:t>
            </a:r>
            <a:r>
              <a:rPr lang="en-US" dirty="0" err="1">
                <a:latin typeface="Arial" pitchFamily="34" charset="0"/>
                <a:cs typeface="Arial" pitchFamily="34" charset="0"/>
              </a:rPr>
              <a:t>tác</a:t>
            </a:r>
            <a:r>
              <a:rPr lang="en-US" dirty="0">
                <a:latin typeface="Arial" pitchFamily="34" charset="0"/>
                <a:cs typeface="Arial" pitchFamily="34" charset="0"/>
              </a:rPr>
              <a:t> </a:t>
            </a:r>
            <a:r>
              <a:rPr lang="en-US" dirty="0" err="1">
                <a:latin typeface="Arial" pitchFamily="34" charset="0"/>
                <a:cs typeface="Arial" pitchFamily="34" charset="0"/>
              </a:rPr>
              <a:t>lập</a:t>
            </a:r>
            <a:r>
              <a:rPr lang="en-US" dirty="0">
                <a:latin typeface="Arial" pitchFamily="34" charset="0"/>
                <a:cs typeface="Arial" pitchFamily="34" charset="0"/>
              </a:rPr>
              <a:t> </a:t>
            </a:r>
            <a:r>
              <a:rPr lang="en-US" dirty="0" err="1">
                <a:latin typeface="Arial" pitchFamily="34" charset="0"/>
                <a:cs typeface="Arial" pitchFamily="34" charset="0"/>
              </a:rPr>
              <a:t>luận</a:t>
            </a:r>
            <a:r>
              <a:rPr lang="en-US" dirty="0">
                <a:latin typeface="Arial" pitchFamily="34" charset="0"/>
                <a:cs typeface="Arial" pitchFamily="34" charset="0"/>
              </a:rPr>
              <a:t> </a:t>
            </a:r>
            <a:r>
              <a:rPr lang="en-US" dirty="0" err="1">
                <a:latin typeface="Arial" pitchFamily="34" charset="0"/>
                <a:cs typeface="Arial" pitchFamily="34" charset="0"/>
              </a:rPr>
              <a:t>còn</a:t>
            </a:r>
            <a:r>
              <a:rPr lang="en-US" dirty="0">
                <a:latin typeface="Arial" pitchFamily="34" charset="0"/>
                <a:cs typeface="Arial" pitchFamily="34" charset="0"/>
              </a:rPr>
              <a:t> </a:t>
            </a:r>
            <a:r>
              <a:rPr lang="en-US" dirty="0" err="1">
                <a:latin typeface="Arial" pitchFamily="34" charset="0"/>
                <a:cs typeface="Arial" pitchFamily="34" charset="0"/>
              </a:rPr>
              <a:t>nhiều</a:t>
            </a:r>
            <a:r>
              <a:rPr lang="en-US" dirty="0">
                <a:latin typeface="Arial" pitchFamily="34" charset="0"/>
                <a:cs typeface="Arial" pitchFamily="34" charset="0"/>
              </a:rPr>
              <a:t> </a:t>
            </a:r>
            <a:r>
              <a:rPr lang="en-US" dirty="0" err="1">
                <a:latin typeface="Arial" pitchFamily="34" charset="0"/>
                <a:cs typeface="Arial" pitchFamily="34" charset="0"/>
              </a:rPr>
              <a:t>bất</a:t>
            </a:r>
            <a:r>
              <a:rPr lang="en-US" dirty="0">
                <a:latin typeface="Arial" pitchFamily="34" charset="0"/>
                <a:cs typeface="Arial" pitchFamily="34" charset="0"/>
              </a:rPr>
              <a:t> </a:t>
            </a:r>
            <a:r>
              <a:rPr lang="en-US" dirty="0" err="1">
                <a:latin typeface="Arial" pitchFamily="34" charset="0"/>
                <a:cs typeface="Arial" pitchFamily="34" charset="0"/>
              </a:rPr>
              <a:t>cập</a:t>
            </a:r>
            <a:endParaRPr lang="en-US" dirty="0">
              <a:latin typeface="Arial" pitchFamily="34" charset="0"/>
              <a:cs typeface="Arial" pitchFamily="34"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19966692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68345"/>
            <a:ext cx="7734596" cy="1560716"/>
          </a:xfrm>
        </p:spPr>
        <p:txBody>
          <a:bodyPr>
            <a:normAutofit/>
          </a:bodyPr>
          <a:lstStyle/>
          <a:p>
            <a:r>
              <a:rPr lang="vi-VN" sz="2800" dirty="0"/>
              <a:t>II. ĐƯỜNG LỐI XÂY DỰNG HỆ THỐNG CHÍNH TRỊ THỜI KỲ ĐỔI MỚI</a:t>
            </a:r>
            <a:endParaRPr lang="en-US" sz="2800" dirty="0"/>
          </a:p>
        </p:txBody>
      </p:sp>
      <p:sp>
        <p:nvSpPr>
          <p:cNvPr id="3" name="Content Placeholder 2"/>
          <p:cNvSpPr>
            <a:spLocks noGrp="1"/>
          </p:cNvSpPr>
          <p:nvPr>
            <p:ph idx="1"/>
          </p:nvPr>
        </p:nvSpPr>
        <p:spPr/>
        <p:txBody>
          <a:bodyPr>
            <a:normAutofit fontScale="92500" lnSpcReduction="10000"/>
          </a:bodyPr>
          <a:lstStyle/>
          <a:p>
            <a:pPr>
              <a:lnSpc>
                <a:spcPct val="150000"/>
              </a:lnSpc>
              <a:buFont typeface="Wingdings" pitchFamily="2" charset="2"/>
              <a:buChar char="§"/>
            </a:pPr>
            <a:r>
              <a:rPr lang="vi-VN" dirty="0"/>
              <a:t>Tổ chức và hoạt động của quốc hội và hội đồng nhân các cấp còn có những mặt hạn chế.</a:t>
            </a:r>
          </a:p>
          <a:p>
            <a:pPr>
              <a:lnSpc>
                <a:spcPct val="150000"/>
              </a:lnSpc>
              <a:buFont typeface="Wingdings" pitchFamily="2" charset="2"/>
              <a:buChar char="§"/>
            </a:pPr>
            <a:r>
              <a:rPr lang="vi-VN" dirty="0"/>
              <a:t>Vị trí pháp lí chức năng, quyền hạn của chủ tịch nước có những điểm chưa rõ. Tổ chức bộ máy và cơ chế hoạt động còn nhiều bất cập, chưa thực sự tin gọi và hiệu quả. </a:t>
            </a:r>
          </a:p>
          <a:p>
            <a:pPr>
              <a:lnSpc>
                <a:spcPct val="150000"/>
              </a:lnSpc>
              <a:buFont typeface="Wingdings" pitchFamily="2" charset="2"/>
              <a:buChar char="§"/>
            </a:pPr>
            <a:r>
              <a:rPr lang="vi-VN" dirty="0"/>
              <a:t>Cải cách tư pháp còn có những vướng mắc, thiếu đồng bộ. </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14993719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68345"/>
            <a:ext cx="7734596" cy="1560716"/>
          </a:xfrm>
        </p:spPr>
        <p:txBody>
          <a:bodyPr>
            <a:normAutofit/>
          </a:bodyPr>
          <a:lstStyle/>
          <a:p>
            <a:r>
              <a:rPr lang="vi-VN" sz="2800" dirty="0"/>
              <a:t>II. ĐƯỜNG LỐI XÂY DỰNG HỆ THỐNG CHÍNH TRỊ THỜI KỲ ĐỔI MỚI</a:t>
            </a:r>
            <a:endParaRPr lang="en-US" sz="2800" dirty="0"/>
          </a:p>
        </p:txBody>
      </p:sp>
      <p:sp>
        <p:nvSpPr>
          <p:cNvPr id="3" name="Content Placeholder 2"/>
          <p:cNvSpPr>
            <a:spLocks noGrp="1"/>
          </p:cNvSpPr>
          <p:nvPr>
            <p:ph idx="1"/>
          </p:nvPr>
        </p:nvSpPr>
        <p:spPr/>
        <p:txBody>
          <a:bodyPr>
            <a:normAutofit fontScale="92500" lnSpcReduction="10000"/>
          </a:bodyPr>
          <a:lstStyle/>
          <a:p>
            <a:pPr marL="0" indent="0">
              <a:buNone/>
            </a:pPr>
            <a:r>
              <a:rPr lang="en-US" b="1" i="1" dirty="0">
                <a:latin typeface="Arial" pitchFamily="34" charset="0"/>
                <a:cs typeface="Arial" pitchFamily="34" charset="0"/>
              </a:rPr>
              <a:t>B) </a:t>
            </a:r>
            <a:r>
              <a:rPr lang="en-US" b="1" i="1" dirty="0" err="1">
                <a:latin typeface="Arial" pitchFamily="34" charset="0"/>
                <a:cs typeface="Arial" pitchFamily="34" charset="0"/>
              </a:rPr>
              <a:t>Nguyên</a:t>
            </a:r>
            <a:r>
              <a:rPr lang="en-US" b="1" i="1" dirty="0">
                <a:latin typeface="Arial" pitchFamily="34" charset="0"/>
                <a:cs typeface="Arial" pitchFamily="34" charset="0"/>
              </a:rPr>
              <a:t> </a:t>
            </a:r>
            <a:r>
              <a:rPr lang="en-US" b="1" i="1" dirty="0" err="1">
                <a:latin typeface="Arial" pitchFamily="34" charset="0"/>
                <a:cs typeface="Arial" pitchFamily="34" charset="0"/>
              </a:rPr>
              <a:t>nhân</a:t>
            </a:r>
            <a:r>
              <a:rPr lang="en-US" dirty="0"/>
              <a:t>:</a:t>
            </a:r>
            <a:endParaRPr lang="vi-VN" dirty="0"/>
          </a:p>
          <a:p>
            <a:pPr>
              <a:lnSpc>
                <a:spcPct val="150000"/>
              </a:lnSpc>
              <a:buFont typeface="Wingdings" pitchFamily="2" charset="2"/>
              <a:buChar char="§"/>
            </a:pPr>
            <a:r>
              <a:rPr lang="vi-VN" dirty="0"/>
              <a:t>Những kết quả đạt được là do Đảng ta nậận thức ngày càng rõ hơn yêu cầu đổi mới hệ thống chính trị, ban hành nhiều chủ trương chính sách đúng đắn.</a:t>
            </a:r>
          </a:p>
          <a:p>
            <a:pPr>
              <a:lnSpc>
                <a:spcPct val="150000"/>
              </a:lnSpc>
              <a:buFont typeface="Wingdings" pitchFamily="2" charset="2"/>
              <a:buChar char="§"/>
            </a:pPr>
            <a:r>
              <a:rPr lang="vi-VN" dirty="0"/>
              <a:t>Những hạn chế, yếu kém do cả những nguyên nhân khách quan và chủ quan. </a:t>
            </a:r>
          </a:p>
          <a:p>
            <a:pPr>
              <a:lnSpc>
                <a:spcPct val="150000"/>
              </a:lnSpc>
              <a:buFont typeface="Wingdings" pitchFamily="2" charset="2"/>
              <a:buChar char="§"/>
            </a:pPr>
            <a:r>
              <a:rPr lang="vi-VN" dirty="0"/>
              <a:t>Việc đổi mới hệ thống chính trị chưa được quan tâm đúng mức, còn chậm trễ so với đổi mới kinh tế.</a:t>
            </a:r>
          </a:p>
          <a:p>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48764" y="26297"/>
            <a:ext cx="1013368" cy="620688"/>
          </a:xfrm>
          <a:prstGeom prst="rect">
            <a:avLst/>
          </a:prstGeom>
        </p:spPr>
      </p:pic>
    </p:spTree>
    <p:extLst>
      <p:ext uri="{BB962C8B-B14F-4D97-AF65-F5344CB8AC3E}">
        <p14:creationId xmlns:p14="http://schemas.microsoft.com/office/powerpoint/2010/main" val="24306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492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576" y="548680"/>
            <a:ext cx="8208912" cy="1512168"/>
          </a:xfrm>
        </p:spPr>
        <p:txBody>
          <a:bodyPr>
            <a:normAutofit/>
          </a:bodyPr>
          <a:lstStyle/>
          <a:p>
            <a:r>
              <a:rPr lang="vi-VN" sz="2800" b="1" dirty="0"/>
              <a:t>I. ĐƯỜNG LỐI XÂY DỰNG HỆ THỐNG CHÍNH TRỊ THỜI KỲ TRƯỚC ĐỔI MỚI (1945 - 1985).</a:t>
            </a:r>
            <a:endParaRPr lang="en-US" sz="2800" dirty="0"/>
          </a:p>
        </p:txBody>
      </p:sp>
      <p:sp>
        <p:nvSpPr>
          <p:cNvPr id="3" name="Content Placeholder 2"/>
          <p:cNvSpPr>
            <a:spLocks noGrp="1"/>
          </p:cNvSpPr>
          <p:nvPr>
            <p:ph idx="1"/>
          </p:nvPr>
        </p:nvSpPr>
        <p:spPr/>
        <p:txBody>
          <a:bodyPr>
            <a:normAutofit fontScale="92500"/>
          </a:bodyPr>
          <a:lstStyle/>
          <a:p>
            <a:pPr marL="457200" lvl="0" indent="-457200">
              <a:buFont typeface="+mj-lt"/>
              <a:buAutoNum type="arabicPeriod"/>
            </a:pPr>
            <a:r>
              <a:rPr lang="en-US" b="1" u="sng" dirty="0" err="1"/>
              <a:t>Hệ</a:t>
            </a:r>
            <a:r>
              <a:rPr lang="en-US" b="1" u="sng" dirty="0"/>
              <a:t> </a:t>
            </a:r>
            <a:r>
              <a:rPr lang="en-US" b="1" u="sng" dirty="0" err="1"/>
              <a:t>thống</a:t>
            </a:r>
            <a:r>
              <a:rPr lang="en-US" b="1" u="sng" dirty="0"/>
              <a:t> </a:t>
            </a:r>
            <a:r>
              <a:rPr lang="en-US" b="1" u="sng" dirty="0" err="1"/>
              <a:t>chính</a:t>
            </a:r>
            <a:r>
              <a:rPr lang="en-US" b="1" u="sng" dirty="0"/>
              <a:t> </a:t>
            </a:r>
            <a:r>
              <a:rPr lang="en-US" b="1" u="sng" dirty="0" err="1"/>
              <a:t>trị</a:t>
            </a:r>
            <a:r>
              <a:rPr lang="en-US" b="1" u="sng" dirty="0"/>
              <a:t> </a:t>
            </a:r>
            <a:r>
              <a:rPr lang="en-US" b="1" u="sng" dirty="0" err="1"/>
              <a:t>dân</a:t>
            </a:r>
            <a:r>
              <a:rPr lang="en-US" b="1" u="sng" dirty="0"/>
              <a:t> </a:t>
            </a:r>
            <a:r>
              <a:rPr lang="en-US" b="1" u="sng" dirty="0" err="1"/>
              <a:t>chủ</a:t>
            </a:r>
            <a:r>
              <a:rPr lang="en-US" b="1" u="sng" dirty="0"/>
              <a:t> </a:t>
            </a:r>
            <a:r>
              <a:rPr lang="en-US" b="1" u="sng" dirty="0" err="1"/>
              <a:t>nhân</a:t>
            </a:r>
            <a:r>
              <a:rPr lang="en-US" b="1" u="sng" dirty="0"/>
              <a:t> </a:t>
            </a:r>
            <a:r>
              <a:rPr lang="en-US" b="1" u="sng" dirty="0" err="1"/>
              <a:t>dân</a:t>
            </a:r>
            <a:r>
              <a:rPr lang="en-US" b="1" u="sng" dirty="0"/>
              <a:t> (1945 - 1985).</a:t>
            </a:r>
            <a:endParaRPr lang="vi-VN" b="1" u="sng" dirty="0"/>
          </a:p>
          <a:p>
            <a:pPr marL="874713" indent="-342900">
              <a:buFont typeface="Arial" pitchFamily="34" charset="0"/>
              <a:buChar char="•"/>
            </a:pPr>
            <a:r>
              <a:rPr lang="vi-VN" sz="1900" dirty="0"/>
              <a:t>Vai trò lãnh đạo của Đảng (từ 11-1945 đến 2-1951) được thông qua vai trò của Quốc hội và chính phủ</a:t>
            </a:r>
          </a:p>
          <a:p>
            <a:pPr marL="874713" indent="-342900">
              <a:buFont typeface="Arial" pitchFamily="34" charset="0"/>
              <a:buChar char="•"/>
            </a:pPr>
            <a:r>
              <a:rPr lang="vi-VN" sz="1900" dirty="0"/>
              <a:t>Các tổ chức như Mặt trận và các đoàn thể chính trị xã hội làm việc tự nguyện không nhận kinh phí từ ngân sách nhà nước.</a:t>
            </a:r>
          </a:p>
          <a:p>
            <a:pPr marL="874713" indent="-342900">
              <a:buFont typeface="Arial" pitchFamily="34" charset="0"/>
              <a:buChar char="•"/>
            </a:pPr>
            <a:r>
              <a:rPr lang="vi-VN" sz="1900" dirty="0"/>
              <a:t>Cơ sở kinh tế là nền sản xuất tư nhân hàng hoá nhỏ, phân tán, tự túc.</a:t>
            </a:r>
          </a:p>
          <a:p>
            <a:pPr marL="874713" indent="-342900">
              <a:buFont typeface="Arial" pitchFamily="34" charset="0"/>
              <a:buChar char="•"/>
            </a:pPr>
            <a:r>
              <a:rPr lang="vi-VN" sz="1900" dirty="0"/>
              <a:t>Đã có sự giám sát (ở một mức độ nhất định) của xã hội dân sự đối với nhà nước và Đảng cấp, tự túc.</a:t>
            </a:r>
          </a:p>
          <a:p>
            <a:pPr marL="355600" indent="-355600">
              <a:buNone/>
            </a:pPr>
            <a:endParaRPr lang="vi-VN" b="1" dirty="0"/>
          </a:p>
          <a:p>
            <a:pPr marL="0" indent="0">
              <a:buNone/>
            </a:pPr>
            <a:endParaRPr lang="en-US" b="1"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18242" cy="62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432119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7584" y="568345"/>
            <a:ext cx="7950620" cy="1420495"/>
          </a:xfrm>
        </p:spPr>
        <p:txBody>
          <a:bodyPr>
            <a:normAutofit/>
          </a:bodyPr>
          <a:lstStyle/>
          <a:p>
            <a:r>
              <a:rPr lang="vi-VN" sz="2800" b="1" dirty="0"/>
              <a:t>I. ĐƯỜNG LỐI XÂY DỰNG HỆ THỐNG CHÍNH TRỊ THỜI KỲ TRƯỚC ĐỔI MỚI (1945 - 1985).</a:t>
            </a:r>
            <a:endParaRPr lang="en-US" sz="2800" b="1" dirty="0"/>
          </a:p>
        </p:txBody>
      </p:sp>
      <p:sp>
        <p:nvSpPr>
          <p:cNvPr id="3" name="Content Placeholder 2"/>
          <p:cNvSpPr>
            <a:spLocks noGrp="1"/>
          </p:cNvSpPr>
          <p:nvPr>
            <p:ph idx="1"/>
          </p:nvPr>
        </p:nvSpPr>
        <p:spPr/>
        <p:txBody>
          <a:bodyPr/>
          <a:lstStyle/>
          <a:p>
            <a:pPr marL="0" indent="0">
              <a:buNone/>
            </a:pPr>
            <a:r>
              <a:rPr lang="en-US" b="1" u="sng" dirty="0"/>
              <a:t>2. </a:t>
            </a:r>
            <a:r>
              <a:rPr lang="en-US" b="1" u="sng" dirty="0" err="1"/>
              <a:t>Hệ</a:t>
            </a:r>
            <a:r>
              <a:rPr lang="en-US" b="1" u="sng" dirty="0"/>
              <a:t> </a:t>
            </a:r>
            <a:r>
              <a:rPr lang="en-US" b="1" u="sng" dirty="0" err="1"/>
              <a:t>thống</a:t>
            </a:r>
            <a:r>
              <a:rPr lang="en-US" b="1" u="sng" dirty="0"/>
              <a:t> </a:t>
            </a:r>
            <a:r>
              <a:rPr lang="en-US" b="1" u="sng" dirty="0" err="1"/>
              <a:t>dân</a:t>
            </a:r>
            <a:r>
              <a:rPr lang="en-US" b="1" u="sng" dirty="0"/>
              <a:t> </a:t>
            </a:r>
            <a:r>
              <a:rPr lang="en-US" b="1" u="sng" dirty="0" err="1"/>
              <a:t>chủ</a:t>
            </a:r>
            <a:r>
              <a:rPr lang="en-US" b="1" u="sng" dirty="0"/>
              <a:t> </a:t>
            </a:r>
            <a:r>
              <a:rPr lang="en-US" b="1" u="sng" dirty="0" err="1"/>
              <a:t>nhân</a:t>
            </a:r>
            <a:r>
              <a:rPr lang="en-US" b="1" u="sng" dirty="0"/>
              <a:t> </a:t>
            </a:r>
            <a:r>
              <a:rPr lang="en-US" b="1" u="sng" dirty="0" err="1"/>
              <a:t>dân</a:t>
            </a:r>
            <a:r>
              <a:rPr lang="en-US" b="1" u="sng" dirty="0"/>
              <a:t> </a:t>
            </a:r>
            <a:r>
              <a:rPr lang="en-US" b="1" u="sng" dirty="0" err="1"/>
              <a:t>làm</a:t>
            </a:r>
            <a:r>
              <a:rPr lang="en-US" b="1" u="sng" dirty="0"/>
              <a:t> </a:t>
            </a:r>
            <a:r>
              <a:rPr lang="en-US" b="1" u="sng" dirty="0" err="1"/>
              <a:t>nhiệm</a:t>
            </a:r>
            <a:r>
              <a:rPr lang="en-US" b="1" u="sng" dirty="0"/>
              <a:t> </a:t>
            </a:r>
            <a:r>
              <a:rPr lang="en-US" b="1" u="sng" dirty="0" err="1"/>
              <a:t>vụ</a:t>
            </a:r>
            <a:r>
              <a:rPr lang="en-US" b="1" u="sng" dirty="0"/>
              <a:t> </a:t>
            </a:r>
            <a:r>
              <a:rPr lang="en-US" b="1" u="sng" dirty="0" err="1"/>
              <a:t>lịch</a:t>
            </a:r>
            <a:r>
              <a:rPr lang="en-US" b="1" u="sng" dirty="0"/>
              <a:t> </a:t>
            </a:r>
            <a:r>
              <a:rPr lang="en-US" b="1" u="sng" dirty="0" err="1"/>
              <a:t>sử</a:t>
            </a:r>
            <a:r>
              <a:rPr lang="en-US" b="1" u="sng" dirty="0"/>
              <a:t> </a:t>
            </a:r>
            <a:r>
              <a:rPr lang="en-US" b="1" u="sng" dirty="0" err="1"/>
              <a:t>của</a:t>
            </a:r>
            <a:r>
              <a:rPr lang="en-US" b="1" u="sng" dirty="0"/>
              <a:t> </a:t>
            </a:r>
            <a:r>
              <a:rPr lang="en-US" b="1" u="sng" dirty="0" err="1"/>
              <a:t>chuyên</a:t>
            </a:r>
            <a:r>
              <a:rPr lang="en-US" b="1" u="sng" dirty="0"/>
              <a:t> </a:t>
            </a:r>
            <a:r>
              <a:rPr lang="en-US" b="1" u="sng" dirty="0" err="1"/>
              <a:t>chính</a:t>
            </a:r>
            <a:r>
              <a:rPr lang="en-US" b="1" u="sng" dirty="0"/>
              <a:t> </a:t>
            </a:r>
            <a:r>
              <a:rPr lang="en-US" b="1" u="sng" dirty="0" err="1"/>
              <a:t>vô</a:t>
            </a:r>
            <a:r>
              <a:rPr lang="en-US" b="1" u="sng" dirty="0"/>
              <a:t> </a:t>
            </a:r>
            <a:r>
              <a:rPr lang="en-US" b="1" u="sng" dirty="0" err="1"/>
              <a:t>sản</a:t>
            </a:r>
            <a:r>
              <a:rPr lang="en-US" b="1" u="sng" dirty="0"/>
              <a:t> (1954 - 1975).</a:t>
            </a:r>
            <a:endParaRPr lang="vi-VN" b="1" u="sng" dirty="0"/>
          </a:p>
          <a:p>
            <a:pPr marL="355600" indent="-355600">
              <a:buFont typeface="Wingdings" pitchFamily="2" charset="2"/>
              <a:buChar char="v"/>
            </a:pPr>
            <a:r>
              <a:rPr lang="vi-VN" i="1" u="sng" dirty="0"/>
              <a:t>Hoàn cảnh ra đời: </a:t>
            </a:r>
          </a:p>
          <a:p>
            <a:pPr marL="874713" indent="-342900">
              <a:lnSpc>
                <a:spcPct val="150000"/>
              </a:lnSpc>
              <a:buFont typeface="Arial" pitchFamily="34" charset="0"/>
              <a:buChar char="•"/>
            </a:pPr>
            <a:r>
              <a:rPr lang="en-US" sz="1800" dirty="0" err="1">
                <a:latin typeface="Arial" pitchFamily="34" charset="0"/>
                <a:cs typeface="Arial" pitchFamily="34" charset="0"/>
              </a:rPr>
              <a:t>Sau</a:t>
            </a:r>
            <a:r>
              <a:rPr lang="en-US" sz="1800" dirty="0">
                <a:latin typeface="Arial" pitchFamily="34" charset="0"/>
                <a:cs typeface="Arial" pitchFamily="34" charset="0"/>
              </a:rPr>
              <a:t> </a:t>
            </a:r>
            <a:r>
              <a:rPr lang="en-US" sz="1800" dirty="0" err="1">
                <a:latin typeface="Arial" pitchFamily="34" charset="0"/>
                <a:cs typeface="Arial" pitchFamily="34" charset="0"/>
              </a:rPr>
              <a:t>khi</a:t>
            </a:r>
            <a:r>
              <a:rPr lang="en-US" sz="1800" dirty="0">
                <a:latin typeface="Arial" pitchFamily="34" charset="0"/>
                <a:cs typeface="Arial" pitchFamily="34" charset="0"/>
              </a:rPr>
              <a:t> </a:t>
            </a:r>
            <a:r>
              <a:rPr lang="en-US" sz="1800" dirty="0" err="1">
                <a:latin typeface="Arial" pitchFamily="34" charset="0"/>
                <a:cs typeface="Arial" pitchFamily="34" charset="0"/>
              </a:rPr>
              <a:t>chúng</a:t>
            </a:r>
            <a:r>
              <a:rPr lang="en-US" sz="1800" dirty="0">
                <a:latin typeface="Arial" pitchFamily="34" charset="0"/>
                <a:cs typeface="Arial" pitchFamily="34" charset="0"/>
              </a:rPr>
              <a:t> ta </a:t>
            </a:r>
            <a:r>
              <a:rPr lang="en-US" sz="1800" dirty="0" err="1">
                <a:latin typeface="Arial" pitchFamily="34" charset="0"/>
                <a:cs typeface="Arial" pitchFamily="34" charset="0"/>
              </a:rPr>
              <a:t>giành</a:t>
            </a:r>
            <a:r>
              <a:rPr lang="en-US" sz="1800" dirty="0">
                <a:latin typeface="Arial" pitchFamily="34" charset="0"/>
                <a:cs typeface="Arial" pitchFamily="34" charset="0"/>
              </a:rPr>
              <a:t> </a:t>
            </a:r>
            <a:r>
              <a:rPr lang="en-US" sz="1800" dirty="0" err="1">
                <a:latin typeface="Arial" pitchFamily="34" charset="0"/>
                <a:cs typeface="Arial" pitchFamily="34" charset="0"/>
              </a:rPr>
              <a:t>thắng</a:t>
            </a:r>
            <a:r>
              <a:rPr lang="en-US" sz="1800" dirty="0">
                <a:latin typeface="Arial" pitchFamily="34" charset="0"/>
                <a:cs typeface="Arial" pitchFamily="34" charset="0"/>
              </a:rPr>
              <a:t> </a:t>
            </a:r>
            <a:r>
              <a:rPr lang="en-US" sz="1800" dirty="0" err="1">
                <a:latin typeface="Arial" pitchFamily="34" charset="0"/>
                <a:cs typeface="Arial" pitchFamily="34" charset="0"/>
              </a:rPr>
              <a:t>lợi</a:t>
            </a:r>
            <a:r>
              <a:rPr lang="en-US" sz="1800" dirty="0">
                <a:latin typeface="Arial" pitchFamily="34" charset="0"/>
                <a:cs typeface="Arial" pitchFamily="34" charset="0"/>
              </a:rPr>
              <a:t> </a:t>
            </a:r>
            <a:r>
              <a:rPr lang="en-US" sz="1800" dirty="0" err="1">
                <a:latin typeface="Arial" pitchFamily="34" charset="0"/>
                <a:cs typeface="Arial" pitchFamily="34" charset="0"/>
              </a:rPr>
              <a:t>trong</a:t>
            </a:r>
            <a:r>
              <a:rPr lang="en-US" sz="1800" dirty="0">
                <a:latin typeface="Arial" pitchFamily="34" charset="0"/>
                <a:cs typeface="Arial" pitchFamily="34" charset="0"/>
              </a:rPr>
              <a:t> </a:t>
            </a:r>
            <a:r>
              <a:rPr lang="en-US" sz="1800" dirty="0" err="1">
                <a:latin typeface="Arial" pitchFamily="34" charset="0"/>
                <a:cs typeface="Arial" pitchFamily="34" charset="0"/>
              </a:rPr>
              <a:t>cuộc</a:t>
            </a:r>
            <a:r>
              <a:rPr lang="en-US" sz="1800" dirty="0">
                <a:latin typeface="Arial" pitchFamily="34" charset="0"/>
                <a:cs typeface="Arial" pitchFamily="34" charset="0"/>
              </a:rPr>
              <a:t> </a:t>
            </a:r>
            <a:r>
              <a:rPr lang="en-US" sz="1800" dirty="0" err="1">
                <a:latin typeface="Arial" pitchFamily="34" charset="0"/>
                <a:cs typeface="Arial" pitchFamily="34" charset="0"/>
              </a:rPr>
              <a:t>kháng</a:t>
            </a:r>
            <a:r>
              <a:rPr lang="en-US" sz="1800" dirty="0">
                <a:latin typeface="Arial" pitchFamily="34" charset="0"/>
                <a:cs typeface="Arial" pitchFamily="34" charset="0"/>
              </a:rPr>
              <a:t> </a:t>
            </a:r>
            <a:r>
              <a:rPr lang="en-US" sz="1800" dirty="0" err="1">
                <a:latin typeface="Arial" pitchFamily="34" charset="0"/>
                <a:cs typeface="Arial" pitchFamily="34" charset="0"/>
              </a:rPr>
              <a:t>chiến</a:t>
            </a:r>
            <a:r>
              <a:rPr lang="en-US" sz="1800" dirty="0">
                <a:latin typeface="Arial" pitchFamily="34" charset="0"/>
                <a:cs typeface="Arial" pitchFamily="34" charset="0"/>
              </a:rPr>
              <a:t> </a:t>
            </a:r>
            <a:r>
              <a:rPr lang="en-US" sz="1800" dirty="0" err="1">
                <a:latin typeface="Arial" pitchFamily="34" charset="0"/>
                <a:cs typeface="Arial" pitchFamily="34" charset="0"/>
              </a:rPr>
              <a:t>chống</a:t>
            </a:r>
            <a:r>
              <a:rPr lang="en-US" sz="1800" dirty="0">
                <a:latin typeface="Arial" pitchFamily="34" charset="0"/>
                <a:cs typeface="Arial" pitchFamily="34" charset="0"/>
              </a:rPr>
              <a:t> </a:t>
            </a:r>
            <a:r>
              <a:rPr lang="en-US" sz="1800" dirty="0" err="1">
                <a:latin typeface="Arial" pitchFamily="34" charset="0"/>
                <a:cs typeface="Arial" pitchFamily="34" charset="0"/>
              </a:rPr>
              <a:t>thực</a:t>
            </a:r>
            <a:r>
              <a:rPr lang="en-US" sz="1800" dirty="0">
                <a:latin typeface="Arial" pitchFamily="34" charset="0"/>
                <a:cs typeface="Arial" pitchFamily="34" charset="0"/>
              </a:rPr>
              <a:t> </a:t>
            </a:r>
            <a:r>
              <a:rPr lang="en-US" sz="1800" dirty="0" err="1">
                <a:latin typeface="Arial" pitchFamily="34" charset="0"/>
                <a:cs typeface="Arial" pitchFamily="34" charset="0"/>
              </a:rPr>
              <a:t>dân</a:t>
            </a:r>
            <a:r>
              <a:rPr lang="en-US" sz="1800" dirty="0">
                <a:latin typeface="Arial" pitchFamily="34" charset="0"/>
                <a:cs typeface="Arial" pitchFamily="34" charset="0"/>
              </a:rPr>
              <a:t> </a:t>
            </a:r>
            <a:r>
              <a:rPr lang="en-US" sz="1800" dirty="0" err="1">
                <a:latin typeface="Arial" pitchFamily="34" charset="0"/>
                <a:cs typeface="Arial" pitchFamily="34" charset="0"/>
              </a:rPr>
              <a:t>Pháp</a:t>
            </a:r>
            <a:r>
              <a:rPr lang="en-US" sz="1800" dirty="0">
                <a:latin typeface="Arial" pitchFamily="34" charset="0"/>
                <a:cs typeface="Arial" pitchFamily="34" charset="0"/>
              </a:rPr>
              <a:t> </a:t>
            </a:r>
            <a:r>
              <a:rPr lang="en-US" sz="1800" dirty="0" err="1">
                <a:latin typeface="Arial" pitchFamily="34" charset="0"/>
                <a:cs typeface="Arial" pitchFamily="34" charset="0"/>
              </a:rPr>
              <a:t>xâm</a:t>
            </a:r>
            <a:r>
              <a:rPr lang="en-US" sz="1800" dirty="0">
                <a:latin typeface="Arial" pitchFamily="34" charset="0"/>
                <a:cs typeface="Arial" pitchFamily="34" charset="0"/>
              </a:rPr>
              <a:t> </a:t>
            </a:r>
            <a:r>
              <a:rPr lang="en-US" sz="1800" dirty="0" err="1">
                <a:latin typeface="Arial" pitchFamily="34" charset="0"/>
                <a:cs typeface="Arial" pitchFamily="34" charset="0"/>
              </a:rPr>
              <a:t>lược</a:t>
            </a:r>
            <a:r>
              <a:rPr lang="en-US" sz="1800" dirty="0">
                <a:latin typeface="Arial" pitchFamily="34" charset="0"/>
                <a:cs typeface="Arial" pitchFamily="34" charset="0"/>
              </a:rPr>
              <a:t> (1954) </a:t>
            </a:r>
            <a:r>
              <a:rPr lang="en-US" sz="1800" dirty="0" err="1">
                <a:latin typeface="Arial" pitchFamily="34" charset="0"/>
                <a:cs typeface="Arial" pitchFamily="34" charset="0"/>
              </a:rPr>
              <a:t>miền</a:t>
            </a:r>
            <a:r>
              <a:rPr lang="en-US" sz="1800" dirty="0">
                <a:latin typeface="Arial" pitchFamily="34" charset="0"/>
                <a:cs typeface="Arial" pitchFamily="34" charset="0"/>
              </a:rPr>
              <a:t> </a:t>
            </a:r>
            <a:r>
              <a:rPr lang="en-US" sz="1800" dirty="0" err="1">
                <a:latin typeface="Arial" pitchFamily="34" charset="0"/>
                <a:cs typeface="Arial" pitchFamily="34" charset="0"/>
              </a:rPr>
              <a:t>Bắc</a:t>
            </a:r>
            <a:r>
              <a:rPr lang="en-US" sz="1800" dirty="0">
                <a:latin typeface="Arial" pitchFamily="34" charset="0"/>
                <a:cs typeface="Arial" pitchFamily="34" charset="0"/>
              </a:rPr>
              <a:t> </a:t>
            </a:r>
            <a:r>
              <a:rPr lang="en-US" sz="1800" dirty="0" err="1">
                <a:latin typeface="Arial" pitchFamily="34" charset="0"/>
                <a:cs typeface="Arial" pitchFamily="34" charset="0"/>
              </a:rPr>
              <a:t>đi</a:t>
            </a:r>
            <a:r>
              <a:rPr lang="en-US" sz="1800" dirty="0">
                <a:latin typeface="Arial" pitchFamily="34" charset="0"/>
                <a:cs typeface="Arial" pitchFamily="34" charset="0"/>
              </a:rPr>
              <a:t> </a:t>
            </a:r>
            <a:r>
              <a:rPr lang="en-US" sz="1800" dirty="0" err="1">
                <a:latin typeface="Arial" pitchFamily="34" charset="0"/>
                <a:cs typeface="Arial" pitchFamily="34" charset="0"/>
              </a:rPr>
              <a:t>lên</a:t>
            </a:r>
            <a:r>
              <a:rPr lang="en-US" sz="1800" dirty="0">
                <a:latin typeface="Arial" pitchFamily="34" charset="0"/>
                <a:cs typeface="Arial" pitchFamily="34" charset="0"/>
              </a:rPr>
              <a:t> CNXH </a:t>
            </a:r>
            <a:r>
              <a:rPr lang="en-US" sz="1800" dirty="0" err="1">
                <a:latin typeface="Arial" pitchFamily="34" charset="0"/>
                <a:cs typeface="Arial" pitchFamily="34" charset="0"/>
              </a:rPr>
              <a:t>và</a:t>
            </a:r>
            <a:r>
              <a:rPr lang="en-US" sz="1800" dirty="0">
                <a:latin typeface="Arial" pitchFamily="34" charset="0"/>
                <a:cs typeface="Arial" pitchFamily="34" charset="0"/>
              </a:rPr>
              <a:t> </a:t>
            </a:r>
            <a:r>
              <a:rPr lang="en-US" sz="1800" dirty="0" err="1">
                <a:latin typeface="Arial" pitchFamily="34" charset="0"/>
                <a:cs typeface="Arial" pitchFamily="34" charset="0"/>
              </a:rPr>
              <a:t>sau</a:t>
            </a:r>
            <a:r>
              <a:rPr lang="en-US" sz="1800" dirty="0">
                <a:latin typeface="Arial" pitchFamily="34" charset="0"/>
                <a:cs typeface="Arial" pitchFamily="34" charset="0"/>
              </a:rPr>
              <a:t> </a:t>
            </a:r>
            <a:r>
              <a:rPr lang="en-US" sz="1800" dirty="0" err="1">
                <a:latin typeface="Arial" pitchFamily="34" charset="0"/>
                <a:cs typeface="Arial" pitchFamily="34" charset="0"/>
              </a:rPr>
              <a:t>khi</a:t>
            </a:r>
            <a:r>
              <a:rPr lang="en-US" sz="1800" dirty="0">
                <a:latin typeface="Arial" pitchFamily="34" charset="0"/>
                <a:cs typeface="Arial" pitchFamily="34" charset="0"/>
              </a:rPr>
              <a:t> </a:t>
            </a:r>
            <a:r>
              <a:rPr lang="en-US" sz="1800" dirty="0" err="1">
                <a:latin typeface="Arial" pitchFamily="34" charset="0"/>
                <a:cs typeface="Arial" pitchFamily="34" charset="0"/>
              </a:rPr>
              <a:t>đất</a:t>
            </a:r>
            <a:r>
              <a:rPr lang="en-US" sz="1800" dirty="0">
                <a:latin typeface="Arial" pitchFamily="34" charset="0"/>
                <a:cs typeface="Arial" pitchFamily="34" charset="0"/>
              </a:rPr>
              <a:t> </a:t>
            </a:r>
            <a:r>
              <a:rPr lang="en-US" sz="1800" dirty="0" err="1">
                <a:latin typeface="Arial" pitchFamily="34" charset="0"/>
                <a:cs typeface="Arial" pitchFamily="34" charset="0"/>
              </a:rPr>
              <a:t>nước</a:t>
            </a:r>
            <a:r>
              <a:rPr lang="en-US" sz="1800" dirty="0">
                <a:latin typeface="Arial" pitchFamily="34" charset="0"/>
                <a:cs typeface="Arial" pitchFamily="34" charset="0"/>
              </a:rPr>
              <a:t> </a:t>
            </a:r>
            <a:r>
              <a:rPr lang="en-US" sz="1800" dirty="0" err="1">
                <a:latin typeface="Arial" pitchFamily="34" charset="0"/>
                <a:cs typeface="Arial" pitchFamily="34" charset="0"/>
              </a:rPr>
              <a:t>thống</a:t>
            </a:r>
            <a:r>
              <a:rPr lang="en-US" sz="1800" dirty="0">
                <a:latin typeface="Arial" pitchFamily="34" charset="0"/>
                <a:cs typeface="Arial" pitchFamily="34" charset="0"/>
              </a:rPr>
              <a:t> </a:t>
            </a:r>
            <a:r>
              <a:rPr lang="en-US" sz="1800" dirty="0" err="1">
                <a:latin typeface="Arial" pitchFamily="34" charset="0"/>
                <a:cs typeface="Arial" pitchFamily="34" charset="0"/>
              </a:rPr>
              <a:t>nhất</a:t>
            </a:r>
            <a:r>
              <a:rPr lang="en-US" sz="1800" dirty="0">
                <a:latin typeface="Arial" pitchFamily="34" charset="0"/>
                <a:cs typeface="Arial" pitchFamily="34" charset="0"/>
              </a:rPr>
              <a:t> (1975) </a:t>
            </a:r>
            <a:r>
              <a:rPr lang="en-US" sz="1800" dirty="0" err="1">
                <a:latin typeface="Arial" pitchFamily="34" charset="0"/>
                <a:cs typeface="Arial" pitchFamily="34" charset="0"/>
              </a:rPr>
              <a:t>cả</a:t>
            </a:r>
            <a:r>
              <a:rPr lang="en-US" sz="1800" dirty="0">
                <a:latin typeface="Arial" pitchFamily="34" charset="0"/>
                <a:cs typeface="Arial" pitchFamily="34" charset="0"/>
              </a:rPr>
              <a:t> </a:t>
            </a:r>
            <a:r>
              <a:rPr lang="en-US" sz="1800" dirty="0" err="1">
                <a:latin typeface="Arial" pitchFamily="34" charset="0"/>
                <a:cs typeface="Arial" pitchFamily="34" charset="0"/>
              </a:rPr>
              <a:t>nước</a:t>
            </a:r>
            <a:r>
              <a:rPr lang="en-US" sz="1800" dirty="0">
                <a:latin typeface="Arial" pitchFamily="34" charset="0"/>
                <a:cs typeface="Arial" pitchFamily="34" charset="0"/>
              </a:rPr>
              <a:t> </a:t>
            </a:r>
            <a:r>
              <a:rPr lang="en-US" sz="1800" dirty="0" err="1">
                <a:latin typeface="Arial" pitchFamily="34" charset="0"/>
                <a:cs typeface="Arial" pitchFamily="34" charset="0"/>
              </a:rPr>
              <a:t>cùng</a:t>
            </a:r>
            <a:r>
              <a:rPr lang="en-US" sz="1800" dirty="0">
                <a:latin typeface="Arial" pitchFamily="34" charset="0"/>
                <a:cs typeface="Arial" pitchFamily="34" charset="0"/>
              </a:rPr>
              <a:t> </a:t>
            </a:r>
            <a:r>
              <a:rPr lang="en-US" sz="1800" dirty="0" err="1">
                <a:latin typeface="Arial" pitchFamily="34" charset="0"/>
                <a:cs typeface="Arial" pitchFamily="34" charset="0"/>
              </a:rPr>
              <a:t>đi</a:t>
            </a:r>
            <a:r>
              <a:rPr lang="en-US" sz="1800" dirty="0">
                <a:latin typeface="Arial" pitchFamily="34" charset="0"/>
                <a:cs typeface="Arial" pitchFamily="34" charset="0"/>
              </a:rPr>
              <a:t> </a:t>
            </a:r>
            <a:r>
              <a:rPr lang="en-US" sz="1800" dirty="0" err="1">
                <a:latin typeface="Arial" pitchFamily="34" charset="0"/>
                <a:cs typeface="Arial" pitchFamily="34" charset="0"/>
              </a:rPr>
              <a:t>lên</a:t>
            </a:r>
            <a:r>
              <a:rPr lang="en-US" sz="1800" dirty="0">
                <a:latin typeface="Arial" pitchFamily="34" charset="0"/>
                <a:cs typeface="Arial" pitchFamily="34" charset="0"/>
              </a:rPr>
              <a:t> CNXH.</a:t>
            </a:r>
            <a:endParaRPr lang="vi-VN" sz="1800" i="1" u="sng" dirty="0">
              <a:latin typeface="Arial" pitchFamily="34" charset="0"/>
              <a:cs typeface="Arial" pitchFamily="34" charset="0"/>
            </a:endParaRPr>
          </a:p>
        </p:txBody>
      </p:sp>
      <p:cxnSp>
        <p:nvCxnSpPr>
          <p:cNvPr id="6" name="Straight Connector 5"/>
          <p:cNvCxnSpPr/>
          <p:nvPr/>
        </p:nvCxnSpPr>
        <p:spPr>
          <a:xfrm>
            <a:off x="2195736" y="2132856"/>
            <a:ext cx="0" cy="4725144"/>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3" y="2132856"/>
            <a:ext cx="2246784" cy="2160240"/>
          </a:xfrm>
          <a:prstGeom prst="rect">
            <a:avLst/>
          </a:prstGeom>
          <a:ln>
            <a:noFill/>
          </a:ln>
          <a:effectLst>
            <a:softEdge rad="112500"/>
          </a:effectLst>
        </p:spPr>
      </p:pic>
      <p:sp>
        <p:nvSpPr>
          <p:cNvPr id="8" name="TextBox 7"/>
          <p:cNvSpPr txBox="1"/>
          <p:nvPr/>
        </p:nvSpPr>
        <p:spPr>
          <a:xfrm>
            <a:off x="14703" y="4229778"/>
            <a:ext cx="2109025" cy="1092607"/>
          </a:xfrm>
          <a:prstGeom prst="rect">
            <a:avLst/>
          </a:prstGeom>
          <a:noFill/>
        </p:spPr>
        <p:txBody>
          <a:bodyPr wrap="square" rtlCol="0">
            <a:spAutoFit/>
          </a:bodyPr>
          <a:lstStyle/>
          <a:p>
            <a:pPr algn="just"/>
            <a:endParaRPr lang="en-US" sz="1300" u="sng" dirty="0">
              <a:latin typeface="Arial" pitchFamily="34" charset="0"/>
              <a:cs typeface="Arial" pitchFamily="34" charset="0"/>
            </a:endParaRPr>
          </a:p>
          <a:p>
            <a:pPr algn="just"/>
            <a:r>
              <a:rPr lang="en-US" sz="1300" u="sng" dirty="0" err="1">
                <a:latin typeface="Arial" pitchFamily="34" charset="0"/>
                <a:cs typeface="Arial" pitchFamily="34" charset="0"/>
              </a:rPr>
              <a:t>Miền</a:t>
            </a:r>
            <a:r>
              <a:rPr lang="en-US" sz="1300" u="sng" dirty="0">
                <a:latin typeface="Arial" pitchFamily="34" charset="0"/>
                <a:cs typeface="Arial" pitchFamily="34" charset="0"/>
              </a:rPr>
              <a:t> </a:t>
            </a:r>
            <a:r>
              <a:rPr lang="en-US" sz="1300" u="sng" dirty="0" err="1">
                <a:latin typeface="Arial" pitchFamily="34" charset="0"/>
                <a:cs typeface="Arial" pitchFamily="34" charset="0"/>
              </a:rPr>
              <a:t>Bắc</a:t>
            </a:r>
            <a:r>
              <a:rPr lang="en-US" sz="1300" u="sng" dirty="0">
                <a:latin typeface="Arial" pitchFamily="34" charset="0"/>
                <a:cs typeface="Arial" pitchFamily="34" charset="0"/>
              </a:rPr>
              <a:t> </a:t>
            </a:r>
            <a:r>
              <a:rPr lang="en-US" sz="1300" u="sng" dirty="0" err="1">
                <a:latin typeface="Arial" pitchFamily="34" charset="0"/>
                <a:cs typeface="Arial" pitchFamily="34" charset="0"/>
              </a:rPr>
              <a:t>xây</a:t>
            </a:r>
            <a:r>
              <a:rPr lang="en-US" sz="1300" u="sng" dirty="0">
                <a:latin typeface="Arial" pitchFamily="34" charset="0"/>
                <a:cs typeface="Arial" pitchFamily="34" charset="0"/>
              </a:rPr>
              <a:t> </a:t>
            </a:r>
            <a:r>
              <a:rPr lang="en-US" sz="1300" u="sng" dirty="0" err="1">
                <a:latin typeface="Arial" pitchFamily="34" charset="0"/>
                <a:cs typeface="Arial" pitchFamily="34" charset="0"/>
              </a:rPr>
              <a:t>dựng</a:t>
            </a:r>
            <a:r>
              <a:rPr lang="en-US" sz="1300" u="sng" dirty="0">
                <a:latin typeface="Arial" pitchFamily="34" charset="0"/>
                <a:cs typeface="Arial" pitchFamily="34" charset="0"/>
              </a:rPr>
              <a:t> </a:t>
            </a:r>
            <a:r>
              <a:rPr lang="en-US" sz="1300" u="sng" dirty="0" err="1">
                <a:latin typeface="Arial" pitchFamily="34" charset="0"/>
                <a:cs typeface="Arial" pitchFamily="34" charset="0"/>
              </a:rPr>
              <a:t>chủ</a:t>
            </a:r>
            <a:r>
              <a:rPr lang="en-US" sz="1300" u="sng" dirty="0">
                <a:latin typeface="Arial" pitchFamily="34" charset="0"/>
                <a:cs typeface="Arial" pitchFamily="34" charset="0"/>
              </a:rPr>
              <a:t> </a:t>
            </a:r>
            <a:r>
              <a:rPr lang="en-US" sz="1300" u="sng" dirty="0" err="1">
                <a:latin typeface="Arial" pitchFamily="34" charset="0"/>
                <a:cs typeface="Arial" pitchFamily="34" charset="0"/>
              </a:rPr>
              <a:t>nghĩa</a:t>
            </a:r>
            <a:r>
              <a:rPr lang="en-US" sz="1300" u="sng" dirty="0">
                <a:latin typeface="Arial" pitchFamily="34" charset="0"/>
                <a:cs typeface="Arial" pitchFamily="34" charset="0"/>
              </a:rPr>
              <a:t> </a:t>
            </a:r>
            <a:r>
              <a:rPr lang="en-US" sz="1300" u="sng" dirty="0" err="1">
                <a:latin typeface="Arial" pitchFamily="34" charset="0"/>
                <a:cs typeface="Arial" pitchFamily="34" charset="0"/>
              </a:rPr>
              <a:t>xã</a:t>
            </a:r>
            <a:r>
              <a:rPr lang="en-US" sz="1300" u="sng" dirty="0">
                <a:latin typeface="Arial" pitchFamily="34" charset="0"/>
                <a:cs typeface="Arial" pitchFamily="34" charset="0"/>
              </a:rPr>
              <a:t> </a:t>
            </a:r>
            <a:r>
              <a:rPr lang="en-US" sz="1300" u="sng" dirty="0" err="1">
                <a:latin typeface="Arial" pitchFamily="34" charset="0"/>
                <a:cs typeface="Arial" pitchFamily="34" charset="0"/>
              </a:rPr>
              <a:t>hội</a:t>
            </a:r>
            <a:r>
              <a:rPr lang="en-US" sz="1300" u="sng" dirty="0">
                <a:latin typeface="Arial" pitchFamily="34" charset="0"/>
                <a:cs typeface="Arial" pitchFamily="34" charset="0"/>
              </a:rPr>
              <a:t>, </a:t>
            </a:r>
            <a:r>
              <a:rPr lang="en-US" sz="1300" u="sng" dirty="0" err="1">
                <a:latin typeface="Arial" pitchFamily="34" charset="0"/>
                <a:cs typeface="Arial" pitchFamily="34" charset="0"/>
              </a:rPr>
              <a:t>chuẩn</a:t>
            </a:r>
            <a:r>
              <a:rPr lang="en-US" sz="1300" u="sng" dirty="0">
                <a:latin typeface="Arial" pitchFamily="34" charset="0"/>
                <a:cs typeface="Arial" pitchFamily="34" charset="0"/>
              </a:rPr>
              <a:t> </a:t>
            </a:r>
            <a:r>
              <a:rPr lang="en-US" sz="1300" u="sng" dirty="0" err="1">
                <a:latin typeface="Arial" pitchFamily="34" charset="0"/>
                <a:cs typeface="Arial" pitchFamily="34" charset="0"/>
              </a:rPr>
              <a:t>bị</a:t>
            </a:r>
            <a:r>
              <a:rPr lang="en-US" sz="1300" u="sng" dirty="0">
                <a:latin typeface="Arial" pitchFamily="34" charset="0"/>
                <a:cs typeface="Arial" pitchFamily="34" charset="0"/>
              </a:rPr>
              <a:t> </a:t>
            </a:r>
            <a:r>
              <a:rPr lang="en-US" sz="1300" u="sng" dirty="0" err="1">
                <a:latin typeface="Arial" pitchFamily="34" charset="0"/>
                <a:cs typeface="Arial" pitchFamily="34" charset="0"/>
              </a:rPr>
              <a:t>cho</a:t>
            </a:r>
            <a:r>
              <a:rPr lang="en-US" sz="1300" u="sng" dirty="0">
                <a:latin typeface="Arial" pitchFamily="34" charset="0"/>
                <a:cs typeface="Arial" pitchFamily="34" charset="0"/>
              </a:rPr>
              <a:t> </a:t>
            </a:r>
            <a:r>
              <a:rPr lang="en-US" sz="1300" u="sng" dirty="0" err="1">
                <a:latin typeface="Arial" pitchFamily="34" charset="0"/>
                <a:cs typeface="Arial" pitchFamily="34" charset="0"/>
              </a:rPr>
              <a:t>miền</a:t>
            </a:r>
            <a:r>
              <a:rPr lang="en-US" sz="1300" u="sng" dirty="0">
                <a:latin typeface="Arial" pitchFamily="34" charset="0"/>
                <a:cs typeface="Arial" pitchFamily="34" charset="0"/>
              </a:rPr>
              <a:t> Nam </a:t>
            </a:r>
            <a:r>
              <a:rPr lang="en-US" sz="1300" u="sng" dirty="0" err="1">
                <a:latin typeface="Arial" pitchFamily="34" charset="0"/>
                <a:cs typeface="Arial" pitchFamily="34" charset="0"/>
              </a:rPr>
              <a:t>kháng</a:t>
            </a:r>
            <a:r>
              <a:rPr lang="en-US" sz="1300" u="sng" dirty="0">
                <a:latin typeface="Arial" pitchFamily="34" charset="0"/>
                <a:cs typeface="Arial" pitchFamily="34" charset="0"/>
              </a:rPr>
              <a:t> </a:t>
            </a:r>
            <a:r>
              <a:rPr lang="en-US" sz="1300" u="sng" dirty="0" err="1">
                <a:latin typeface="Arial" pitchFamily="34" charset="0"/>
                <a:cs typeface="Arial" pitchFamily="34" charset="0"/>
              </a:rPr>
              <a:t>chiến</a:t>
            </a:r>
            <a:endParaRPr lang="en-US" sz="1300" u="sng" dirty="0">
              <a:latin typeface="Arial" pitchFamily="34" charset="0"/>
              <a:cs typeface="Arial" pitchFamily="34" charset="0"/>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118242" cy="62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2669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arn(inVertical)">
                                      <p:cBhvr>
                                        <p:cTn id="12"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836712"/>
            <a:ext cx="7878612" cy="1152128"/>
          </a:xfrm>
        </p:spPr>
        <p:txBody>
          <a:bodyPr>
            <a:normAutofit/>
          </a:bodyPr>
          <a:lstStyle/>
          <a:p>
            <a:r>
              <a:rPr lang="vi-VN" sz="2800" dirty="0"/>
              <a:t>I. ĐƯỜNG LỐI XÂY DỰNG HỆ THỐNG CHÍNH TRỊ THỜI KỲ TRƯỚC ĐỔI MỚI (1945 - 1985).</a:t>
            </a:r>
            <a:endParaRPr lang="en-US" sz="2800" dirty="0"/>
          </a:p>
        </p:txBody>
      </p:sp>
      <p:sp>
        <p:nvSpPr>
          <p:cNvPr id="3" name="Content Placeholder 2"/>
          <p:cNvSpPr>
            <a:spLocks noGrp="1"/>
          </p:cNvSpPr>
          <p:nvPr>
            <p:ph idx="1"/>
          </p:nvPr>
        </p:nvSpPr>
        <p:spPr>
          <a:xfrm>
            <a:off x="2123728" y="2438400"/>
            <a:ext cx="6654476" cy="3870920"/>
          </a:xfrm>
        </p:spPr>
        <p:txBody>
          <a:bodyPr>
            <a:normAutofit fontScale="85000" lnSpcReduction="10000"/>
          </a:bodyPr>
          <a:lstStyle/>
          <a:p>
            <a:pPr>
              <a:buFont typeface="Wingdings" pitchFamily="2" charset="2"/>
              <a:buChar char="v"/>
            </a:pPr>
            <a:r>
              <a:rPr lang="vi-VN" b="1" dirty="0"/>
              <a:t>Cơ sở hình thành hệ thống chuyên chính vô sản:</a:t>
            </a:r>
          </a:p>
          <a:p>
            <a:pPr marL="874713" indent="-342900">
              <a:buFont typeface="Arial" pitchFamily="34" charset="0"/>
              <a:buChar char="•"/>
            </a:pPr>
            <a:r>
              <a:rPr lang="en-US" dirty="0" err="1">
                <a:latin typeface="Arial" pitchFamily="34" charset="0"/>
                <a:cs typeface="Arial" pitchFamily="34" charset="0"/>
              </a:rPr>
              <a:t>Một</a:t>
            </a:r>
            <a:r>
              <a:rPr lang="en-US" dirty="0">
                <a:latin typeface="Arial" pitchFamily="34" charset="0"/>
                <a:cs typeface="Arial" pitchFamily="34" charset="0"/>
              </a:rPr>
              <a:t> </a:t>
            </a:r>
            <a:r>
              <a:rPr lang="en-US" dirty="0" err="1">
                <a:latin typeface="Arial" pitchFamily="34" charset="0"/>
                <a:cs typeface="Arial" pitchFamily="34" charset="0"/>
              </a:rPr>
              <a:t>là</a:t>
            </a:r>
            <a:r>
              <a:rPr lang="en-US" dirty="0">
                <a:latin typeface="Arial" pitchFamily="34" charset="0"/>
                <a:cs typeface="Arial" pitchFamily="34" charset="0"/>
              </a:rPr>
              <a:t>, </a:t>
            </a:r>
            <a:r>
              <a:rPr lang="en-US" dirty="0" err="1">
                <a:latin typeface="Arial" pitchFamily="34" charset="0"/>
                <a:cs typeface="Arial" pitchFamily="34" charset="0"/>
              </a:rPr>
              <a:t>căn</a:t>
            </a:r>
            <a:r>
              <a:rPr lang="en-US" dirty="0">
                <a:latin typeface="Arial" pitchFamily="34" charset="0"/>
                <a:cs typeface="Arial" pitchFamily="34" charset="0"/>
              </a:rPr>
              <a:t> </a:t>
            </a:r>
            <a:r>
              <a:rPr lang="en-US" dirty="0" err="1">
                <a:latin typeface="Arial" pitchFamily="34" charset="0"/>
                <a:cs typeface="Arial" pitchFamily="34" charset="0"/>
              </a:rPr>
              <a:t>cứ</a:t>
            </a:r>
            <a:r>
              <a:rPr lang="en-US" dirty="0">
                <a:latin typeface="Arial" pitchFamily="34" charset="0"/>
                <a:cs typeface="Arial" pitchFamily="34" charset="0"/>
              </a:rPr>
              <a:t> </a:t>
            </a:r>
            <a:r>
              <a:rPr lang="en-US" dirty="0" err="1">
                <a:latin typeface="Arial" pitchFamily="34" charset="0"/>
                <a:cs typeface="Arial" pitchFamily="34" charset="0"/>
              </a:rPr>
              <a:t>vào</a:t>
            </a:r>
            <a:r>
              <a:rPr lang="en-US" dirty="0">
                <a:latin typeface="Arial" pitchFamily="34" charset="0"/>
                <a:cs typeface="Arial" pitchFamily="34" charset="0"/>
              </a:rPr>
              <a:t> </a:t>
            </a:r>
            <a:r>
              <a:rPr lang="en-US" dirty="0" err="1">
                <a:latin typeface="Arial" pitchFamily="34" charset="0"/>
                <a:cs typeface="Arial" pitchFamily="34" charset="0"/>
              </a:rPr>
              <a:t>lý</a:t>
            </a:r>
            <a:r>
              <a:rPr lang="en-US" dirty="0">
                <a:latin typeface="Arial" pitchFamily="34" charset="0"/>
                <a:cs typeface="Arial" pitchFamily="34" charset="0"/>
              </a:rPr>
              <a:t> </a:t>
            </a:r>
            <a:r>
              <a:rPr lang="en-US" dirty="0" err="1">
                <a:latin typeface="Arial" pitchFamily="34" charset="0"/>
                <a:cs typeface="Arial" pitchFamily="34" charset="0"/>
              </a:rPr>
              <a:t>luận</a:t>
            </a:r>
            <a:r>
              <a:rPr lang="en-US" dirty="0">
                <a:latin typeface="Arial" pitchFamily="34" charset="0"/>
                <a:cs typeface="Arial" pitchFamily="34" charset="0"/>
              </a:rPr>
              <a:t> </a:t>
            </a:r>
            <a:r>
              <a:rPr lang="en-US" dirty="0" err="1">
                <a:latin typeface="Arial" pitchFamily="34" charset="0"/>
                <a:cs typeface="Arial" pitchFamily="34" charset="0"/>
              </a:rPr>
              <a:t>của</a:t>
            </a:r>
            <a:r>
              <a:rPr lang="en-US" dirty="0">
                <a:latin typeface="Arial" pitchFamily="34" charset="0"/>
                <a:cs typeface="Arial" pitchFamily="34" charset="0"/>
              </a:rPr>
              <a:t> </a:t>
            </a:r>
            <a:r>
              <a:rPr lang="en-US" dirty="0" err="1">
                <a:latin typeface="Arial" pitchFamily="34" charset="0"/>
                <a:cs typeface="Arial" pitchFamily="34" charset="0"/>
              </a:rPr>
              <a:t>chủ</a:t>
            </a:r>
            <a:r>
              <a:rPr lang="en-US" dirty="0">
                <a:latin typeface="Arial" pitchFamily="34" charset="0"/>
                <a:cs typeface="Arial" pitchFamily="34" charset="0"/>
              </a:rPr>
              <a:t> </a:t>
            </a:r>
            <a:r>
              <a:rPr lang="en-US" dirty="0" err="1">
                <a:latin typeface="Arial" pitchFamily="34" charset="0"/>
                <a:cs typeface="Arial" pitchFamily="34" charset="0"/>
              </a:rPr>
              <a:t>nghĩa</a:t>
            </a:r>
            <a:r>
              <a:rPr lang="en-US" dirty="0">
                <a:latin typeface="Arial" pitchFamily="34" charset="0"/>
                <a:cs typeface="Arial" pitchFamily="34" charset="0"/>
              </a:rPr>
              <a:t> </a:t>
            </a:r>
            <a:r>
              <a:rPr lang="en-US" dirty="0" err="1">
                <a:latin typeface="Arial" pitchFamily="34" charset="0"/>
                <a:cs typeface="Arial" pitchFamily="34" charset="0"/>
              </a:rPr>
              <a:t>Mác</a:t>
            </a:r>
            <a:r>
              <a:rPr lang="en-US" dirty="0">
                <a:latin typeface="Arial" pitchFamily="34" charset="0"/>
                <a:cs typeface="Arial" pitchFamily="34" charset="0"/>
              </a:rPr>
              <a:t> - </a:t>
            </a:r>
            <a:r>
              <a:rPr lang="en-US" dirty="0" err="1">
                <a:latin typeface="Arial" pitchFamily="34" charset="0"/>
                <a:cs typeface="Arial" pitchFamily="34" charset="0"/>
              </a:rPr>
              <a:t>Lênin</a:t>
            </a:r>
            <a:r>
              <a:rPr lang="en-US" dirty="0">
                <a:latin typeface="Arial" pitchFamily="34" charset="0"/>
                <a:cs typeface="Arial" pitchFamily="34" charset="0"/>
              </a:rPr>
              <a:t> </a:t>
            </a:r>
            <a:r>
              <a:rPr lang="en-US" dirty="0" err="1">
                <a:latin typeface="Arial" pitchFamily="34" charset="0"/>
                <a:cs typeface="Arial" pitchFamily="34" charset="0"/>
              </a:rPr>
              <a:t>về</a:t>
            </a:r>
            <a:r>
              <a:rPr lang="en-US" dirty="0">
                <a:latin typeface="Arial" pitchFamily="34" charset="0"/>
                <a:cs typeface="Arial" pitchFamily="34" charset="0"/>
              </a:rPr>
              <a:t> </a:t>
            </a:r>
            <a:r>
              <a:rPr lang="en-US" dirty="0" err="1">
                <a:latin typeface="Arial" pitchFamily="34" charset="0"/>
                <a:cs typeface="Arial" pitchFamily="34" charset="0"/>
              </a:rPr>
              <a:t>thời</a:t>
            </a:r>
            <a:r>
              <a:rPr lang="en-US" dirty="0">
                <a:latin typeface="Arial" pitchFamily="34" charset="0"/>
                <a:cs typeface="Arial" pitchFamily="34" charset="0"/>
              </a:rPr>
              <a:t> </a:t>
            </a:r>
            <a:r>
              <a:rPr lang="en-US" dirty="0" err="1">
                <a:latin typeface="Arial" pitchFamily="34" charset="0"/>
                <a:cs typeface="Arial" pitchFamily="34" charset="0"/>
              </a:rPr>
              <a:t>kỳ</a:t>
            </a:r>
            <a:r>
              <a:rPr lang="en-US" dirty="0">
                <a:latin typeface="Arial" pitchFamily="34" charset="0"/>
                <a:cs typeface="Arial" pitchFamily="34" charset="0"/>
              </a:rPr>
              <a:t> </a:t>
            </a:r>
            <a:r>
              <a:rPr lang="en-US" dirty="0" err="1">
                <a:latin typeface="Arial" pitchFamily="34" charset="0"/>
                <a:cs typeface="Arial" pitchFamily="34" charset="0"/>
              </a:rPr>
              <a:t>quá</a:t>
            </a:r>
            <a:r>
              <a:rPr lang="en-US" dirty="0">
                <a:latin typeface="Arial" pitchFamily="34" charset="0"/>
                <a:cs typeface="Arial" pitchFamily="34" charset="0"/>
              </a:rPr>
              <a:t> </a:t>
            </a:r>
            <a:r>
              <a:rPr lang="en-US" dirty="0" err="1">
                <a:latin typeface="Arial" pitchFamily="34" charset="0"/>
                <a:cs typeface="Arial" pitchFamily="34" charset="0"/>
              </a:rPr>
              <a:t>độ</a:t>
            </a:r>
            <a:r>
              <a:rPr lang="en-US" dirty="0">
                <a:latin typeface="Arial" pitchFamily="34" charset="0"/>
                <a:cs typeface="Arial" pitchFamily="34" charset="0"/>
              </a:rPr>
              <a:t>, </a:t>
            </a:r>
            <a:r>
              <a:rPr lang="en-US" dirty="0" err="1">
                <a:latin typeface="Arial" pitchFamily="34" charset="0"/>
                <a:cs typeface="Arial" pitchFamily="34" charset="0"/>
              </a:rPr>
              <a:t>về</a:t>
            </a:r>
            <a:r>
              <a:rPr lang="en-US" dirty="0">
                <a:latin typeface="Arial" pitchFamily="34" charset="0"/>
                <a:cs typeface="Arial" pitchFamily="34" charset="0"/>
              </a:rPr>
              <a:t> </a:t>
            </a:r>
            <a:r>
              <a:rPr lang="en-US" dirty="0" err="1">
                <a:latin typeface="Arial" pitchFamily="34" charset="0"/>
                <a:cs typeface="Arial" pitchFamily="34" charset="0"/>
              </a:rPr>
              <a:t>chuyên</a:t>
            </a:r>
            <a:r>
              <a:rPr lang="en-US" dirty="0">
                <a:latin typeface="Arial" pitchFamily="34" charset="0"/>
                <a:cs typeface="Arial" pitchFamily="34" charset="0"/>
              </a:rPr>
              <a:t> </a:t>
            </a:r>
            <a:r>
              <a:rPr lang="en-US" dirty="0" err="1">
                <a:latin typeface="Arial" pitchFamily="34" charset="0"/>
                <a:cs typeface="Arial" pitchFamily="34" charset="0"/>
              </a:rPr>
              <a:t>chính</a:t>
            </a:r>
            <a:r>
              <a:rPr lang="en-US" dirty="0">
                <a:latin typeface="Arial" pitchFamily="34" charset="0"/>
                <a:cs typeface="Arial" pitchFamily="34" charset="0"/>
              </a:rPr>
              <a:t> </a:t>
            </a:r>
            <a:r>
              <a:rPr lang="en-US" dirty="0" err="1">
                <a:latin typeface="Arial" pitchFamily="34" charset="0"/>
                <a:cs typeface="Arial" pitchFamily="34" charset="0"/>
              </a:rPr>
              <a:t>vô</a:t>
            </a:r>
            <a:r>
              <a:rPr lang="en-US" dirty="0">
                <a:latin typeface="Arial" pitchFamily="34" charset="0"/>
                <a:cs typeface="Arial" pitchFamily="34" charset="0"/>
              </a:rPr>
              <a:t> </a:t>
            </a:r>
            <a:r>
              <a:rPr lang="en-US" dirty="0" err="1">
                <a:latin typeface="Arial" pitchFamily="34" charset="0"/>
                <a:cs typeface="Arial" pitchFamily="34" charset="0"/>
              </a:rPr>
              <a:t>sản</a:t>
            </a:r>
            <a:r>
              <a:rPr lang="en-US" dirty="0">
                <a:latin typeface="Arial" pitchFamily="34" charset="0"/>
                <a:cs typeface="Arial" pitchFamily="34" charset="0"/>
              </a:rPr>
              <a:t>.</a:t>
            </a:r>
          </a:p>
          <a:p>
            <a:pPr marL="874713" indent="-342900">
              <a:buFont typeface="Arial" pitchFamily="34" charset="0"/>
              <a:buChar char="•"/>
            </a:pPr>
            <a:r>
              <a:rPr lang="en-US" dirty="0" err="1">
                <a:latin typeface="Arial" pitchFamily="34" charset="0"/>
                <a:cs typeface="Arial" pitchFamily="34" charset="0"/>
              </a:rPr>
              <a:t>Hai</a:t>
            </a:r>
            <a:r>
              <a:rPr lang="en-US" dirty="0">
                <a:latin typeface="Arial" pitchFamily="34" charset="0"/>
                <a:cs typeface="Arial" pitchFamily="34" charset="0"/>
              </a:rPr>
              <a:t> </a:t>
            </a:r>
            <a:r>
              <a:rPr lang="en-US" dirty="0" err="1">
                <a:latin typeface="Arial" pitchFamily="34" charset="0"/>
                <a:cs typeface="Arial" pitchFamily="34" charset="0"/>
              </a:rPr>
              <a:t>là</a:t>
            </a:r>
            <a:r>
              <a:rPr lang="en-US" dirty="0">
                <a:latin typeface="Arial" pitchFamily="34" charset="0"/>
                <a:cs typeface="Arial" pitchFamily="34" charset="0"/>
              </a:rPr>
              <a:t>, </a:t>
            </a:r>
            <a:r>
              <a:rPr lang="en-US" dirty="0" err="1">
                <a:latin typeface="Arial" pitchFamily="34" charset="0"/>
                <a:cs typeface="Arial" pitchFamily="34" charset="0"/>
              </a:rPr>
              <a:t>đường</a:t>
            </a:r>
            <a:r>
              <a:rPr lang="en-US" dirty="0">
                <a:latin typeface="Arial" pitchFamily="34" charset="0"/>
                <a:cs typeface="Arial" pitchFamily="34" charset="0"/>
              </a:rPr>
              <a:t> </a:t>
            </a:r>
            <a:r>
              <a:rPr lang="en-US" dirty="0" err="1">
                <a:latin typeface="Arial" pitchFamily="34" charset="0"/>
                <a:cs typeface="Arial" pitchFamily="34" charset="0"/>
              </a:rPr>
              <a:t>lối</a:t>
            </a:r>
            <a:r>
              <a:rPr lang="en-US" dirty="0">
                <a:latin typeface="Arial" pitchFamily="34" charset="0"/>
                <a:cs typeface="Arial" pitchFamily="34" charset="0"/>
              </a:rPr>
              <a:t> </a:t>
            </a:r>
            <a:r>
              <a:rPr lang="en-US" dirty="0" err="1">
                <a:latin typeface="Arial" pitchFamily="34" charset="0"/>
                <a:cs typeface="Arial" pitchFamily="34" charset="0"/>
              </a:rPr>
              <a:t>chung</a:t>
            </a:r>
            <a:r>
              <a:rPr lang="en-US" dirty="0">
                <a:latin typeface="Arial" pitchFamily="34" charset="0"/>
                <a:cs typeface="Arial" pitchFamily="34" charset="0"/>
              </a:rPr>
              <a:t> </a:t>
            </a:r>
            <a:r>
              <a:rPr lang="en-US" dirty="0" err="1">
                <a:latin typeface="Arial" pitchFamily="34" charset="0"/>
                <a:cs typeface="Arial" pitchFamily="34" charset="0"/>
              </a:rPr>
              <a:t>của</a:t>
            </a:r>
            <a:r>
              <a:rPr lang="en-US" dirty="0">
                <a:latin typeface="Arial" pitchFamily="34" charset="0"/>
                <a:cs typeface="Arial" pitchFamily="34" charset="0"/>
              </a:rPr>
              <a:t> </a:t>
            </a:r>
            <a:r>
              <a:rPr lang="en-US" dirty="0" err="1">
                <a:latin typeface="Arial" pitchFamily="34" charset="0"/>
                <a:cs typeface="Arial" pitchFamily="34" charset="0"/>
              </a:rPr>
              <a:t>cách</a:t>
            </a:r>
            <a:r>
              <a:rPr lang="en-US" dirty="0">
                <a:latin typeface="Arial" pitchFamily="34" charset="0"/>
                <a:cs typeface="Arial" pitchFamily="34" charset="0"/>
              </a:rPr>
              <a:t> </a:t>
            </a:r>
            <a:r>
              <a:rPr lang="en-US" dirty="0" err="1">
                <a:latin typeface="Arial" pitchFamily="34" charset="0"/>
                <a:cs typeface="Arial" pitchFamily="34" charset="0"/>
              </a:rPr>
              <a:t>mạng</a:t>
            </a:r>
            <a:r>
              <a:rPr lang="en-US" dirty="0">
                <a:latin typeface="Arial" pitchFamily="34" charset="0"/>
                <a:cs typeface="Arial" pitchFamily="34" charset="0"/>
              </a:rPr>
              <a:t> </a:t>
            </a:r>
            <a:r>
              <a:rPr lang="en-US" dirty="0" err="1">
                <a:latin typeface="Arial" pitchFamily="34" charset="0"/>
                <a:cs typeface="Arial" pitchFamily="34" charset="0"/>
              </a:rPr>
              <a:t>Việt</a:t>
            </a:r>
            <a:r>
              <a:rPr lang="en-US" dirty="0">
                <a:latin typeface="Arial" pitchFamily="34" charset="0"/>
                <a:cs typeface="Arial" pitchFamily="34" charset="0"/>
              </a:rPr>
              <a:t> Nam </a:t>
            </a:r>
            <a:r>
              <a:rPr lang="en-US" dirty="0" err="1">
                <a:latin typeface="Arial" pitchFamily="34" charset="0"/>
                <a:cs typeface="Arial" pitchFamily="34" charset="0"/>
              </a:rPr>
              <a:t>trong</a:t>
            </a:r>
            <a:r>
              <a:rPr lang="en-US" dirty="0">
                <a:latin typeface="Arial" pitchFamily="34" charset="0"/>
                <a:cs typeface="Arial" pitchFamily="34" charset="0"/>
              </a:rPr>
              <a:t> </a:t>
            </a:r>
            <a:r>
              <a:rPr lang="en-US" dirty="0" err="1">
                <a:latin typeface="Arial" pitchFamily="34" charset="0"/>
                <a:cs typeface="Arial" pitchFamily="34" charset="0"/>
              </a:rPr>
              <a:t>giai</a:t>
            </a:r>
            <a:r>
              <a:rPr lang="en-US" dirty="0">
                <a:latin typeface="Arial" pitchFamily="34" charset="0"/>
                <a:cs typeface="Arial" pitchFamily="34" charset="0"/>
              </a:rPr>
              <a:t> </a:t>
            </a:r>
            <a:r>
              <a:rPr lang="en-US" dirty="0" err="1">
                <a:latin typeface="Arial" pitchFamily="34" charset="0"/>
                <a:cs typeface="Arial" pitchFamily="34" charset="0"/>
              </a:rPr>
              <a:t>đoạn</a:t>
            </a:r>
            <a:r>
              <a:rPr lang="en-US" dirty="0">
                <a:latin typeface="Arial" pitchFamily="34" charset="0"/>
                <a:cs typeface="Arial" pitchFamily="34" charset="0"/>
              </a:rPr>
              <a:t> </a:t>
            </a:r>
            <a:r>
              <a:rPr lang="en-US" dirty="0" err="1">
                <a:latin typeface="Arial" pitchFamily="34" charset="0"/>
                <a:cs typeface="Arial" pitchFamily="34" charset="0"/>
              </a:rPr>
              <a:t>mới</a:t>
            </a:r>
            <a:r>
              <a:rPr lang="en-US" dirty="0">
                <a:latin typeface="Arial" pitchFamily="34" charset="0"/>
                <a:cs typeface="Arial" pitchFamily="34" charset="0"/>
              </a:rPr>
              <a:t> (1954 - 1975).</a:t>
            </a:r>
          </a:p>
          <a:p>
            <a:pPr marL="874713" indent="-342900">
              <a:buFont typeface="Arial" pitchFamily="34" charset="0"/>
              <a:buChar char="•"/>
            </a:pPr>
            <a:r>
              <a:rPr lang="en-US" dirty="0">
                <a:latin typeface="Arial" pitchFamily="34" charset="0"/>
                <a:cs typeface="Arial" pitchFamily="34" charset="0"/>
              </a:rPr>
              <a:t>Ba </a:t>
            </a:r>
            <a:r>
              <a:rPr lang="en-US" dirty="0" err="1">
                <a:latin typeface="Arial" pitchFamily="34" charset="0"/>
                <a:cs typeface="Arial" pitchFamily="34" charset="0"/>
              </a:rPr>
              <a:t>là</a:t>
            </a:r>
            <a:r>
              <a:rPr lang="en-US" dirty="0">
                <a:latin typeface="Arial" pitchFamily="34" charset="0"/>
                <a:cs typeface="Arial" pitchFamily="34" charset="0"/>
              </a:rPr>
              <a:t>, </a:t>
            </a:r>
            <a:r>
              <a:rPr lang="en-US" dirty="0" err="1">
                <a:latin typeface="Arial" pitchFamily="34" charset="0"/>
                <a:cs typeface="Arial" pitchFamily="34" charset="0"/>
              </a:rPr>
              <a:t>cơ</a:t>
            </a:r>
            <a:r>
              <a:rPr lang="en-US" dirty="0">
                <a:latin typeface="Arial" pitchFamily="34" charset="0"/>
                <a:cs typeface="Arial" pitchFamily="34" charset="0"/>
              </a:rPr>
              <a:t> </a:t>
            </a:r>
            <a:r>
              <a:rPr lang="en-US" dirty="0" err="1">
                <a:latin typeface="Arial" pitchFamily="34" charset="0"/>
                <a:cs typeface="Arial" pitchFamily="34" charset="0"/>
              </a:rPr>
              <a:t>sở</a:t>
            </a:r>
            <a:r>
              <a:rPr lang="en-US" dirty="0">
                <a:latin typeface="Arial" pitchFamily="34" charset="0"/>
                <a:cs typeface="Arial" pitchFamily="34" charset="0"/>
              </a:rPr>
              <a:t> </a:t>
            </a:r>
            <a:r>
              <a:rPr lang="en-US" dirty="0" err="1">
                <a:latin typeface="Arial" pitchFamily="34" charset="0"/>
                <a:cs typeface="Arial" pitchFamily="34" charset="0"/>
              </a:rPr>
              <a:t>chính</a:t>
            </a:r>
            <a:r>
              <a:rPr lang="en-US" dirty="0">
                <a:latin typeface="Arial" pitchFamily="34" charset="0"/>
                <a:cs typeface="Arial" pitchFamily="34" charset="0"/>
              </a:rPr>
              <a:t> </a:t>
            </a:r>
            <a:r>
              <a:rPr lang="en-US" dirty="0" err="1">
                <a:latin typeface="Arial" pitchFamily="34" charset="0"/>
                <a:cs typeface="Arial" pitchFamily="34" charset="0"/>
              </a:rPr>
              <a:t>trị</a:t>
            </a:r>
            <a:r>
              <a:rPr lang="en-US" dirty="0">
                <a:latin typeface="Arial" pitchFamily="34" charset="0"/>
                <a:cs typeface="Arial" pitchFamily="34" charset="0"/>
              </a:rPr>
              <a:t> </a:t>
            </a:r>
            <a:r>
              <a:rPr lang="en-US" dirty="0" err="1">
                <a:latin typeface="Arial" pitchFamily="34" charset="0"/>
                <a:cs typeface="Arial" pitchFamily="34" charset="0"/>
              </a:rPr>
              <a:t>của</a:t>
            </a:r>
            <a:r>
              <a:rPr lang="en-US" dirty="0">
                <a:latin typeface="Arial" pitchFamily="34" charset="0"/>
                <a:cs typeface="Arial" pitchFamily="34" charset="0"/>
              </a:rPr>
              <a:t> </a:t>
            </a:r>
            <a:r>
              <a:rPr lang="en-US" dirty="0" err="1">
                <a:latin typeface="Arial" pitchFamily="34" charset="0"/>
                <a:cs typeface="Arial" pitchFamily="34" charset="0"/>
              </a:rPr>
              <a:t>hệ</a:t>
            </a:r>
            <a:r>
              <a:rPr lang="en-US" dirty="0">
                <a:latin typeface="Arial" pitchFamily="34" charset="0"/>
                <a:cs typeface="Arial" pitchFamily="34" charset="0"/>
              </a:rPr>
              <a:t> </a:t>
            </a:r>
            <a:r>
              <a:rPr lang="en-US" dirty="0" err="1">
                <a:latin typeface="Arial" pitchFamily="34" charset="0"/>
                <a:cs typeface="Arial" pitchFamily="34" charset="0"/>
              </a:rPr>
              <a:t>thống</a:t>
            </a:r>
            <a:r>
              <a:rPr lang="en-US" dirty="0">
                <a:latin typeface="Arial" pitchFamily="34" charset="0"/>
                <a:cs typeface="Arial" pitchFamily="34" charset="0"/>
              </a:rPr>
              <a:t> </a:t>
            </a:r>
            <a:r>
              <a:rPr lang="en-US" dirty="0" err="1">
                <a:latin typeface="Arial" pitchFamily="34" charset="0"/>
                <a:cs typeface="Arial" pitchFamily="34" charset="0"/>
              </a:rPr>
              <a:t>chuyên</a:t>
            </a:r>
            <a:r>
              <a:rPr lang="en-US" dirty="0">
                <a:latin typeface="Arial" pitchFamily="34" charset="0"/>
                <a:cs typeface="Arial" pitchFamily="34" charset="0"/>
              </a:rPr>
              <a:t> </a:t>
            </a:r>
            <a:r>
              <a:rPr lang="en-US" dirty="0" err="1">
                <a:latin typeface="Arial" pitchFamily="34" charset="0"/>
                <a:cs typeface="Arial" pitchFamily="34" charset="0"/>
              </a:rPr>
              <a:t>chính</a:t>
            </a:r>
            <a:r>
              <a:rPr lang="en-US" dirty="0">
                <a:latin typeface="Arial" pitchFamily="34" charset="0"/>
                <a:cs typeface="Arial" pitchFamily="34" charset="0"/>
              </a:rPr>
              <a:t> </a:t>
            </a:r>
            <a:r>
              <a:rPr lang="en-US" dirty="0" err="1">
                <a:latin typeface="Arial" pitchFamily="34" charset="0"/>
                <a:cs typeface="Arial" pitchFamily="34" charset="0"/>
              </a:rPr>
              <a:t>vô</a:t>
            </a:r>
            <a:r>
              <a:rPr lang="en-US" dirty="0">
                <a:latin typeface="Arial" pitchFamily="34" charset="0"/>
                <a:cs typeface="Arial" pitchFamily="34" charset="0"/>
              </a:rPr>
              <a:t> </a:t>
            </a:r>
            <a:r>
              <a:rPr lang="en-US" dirty="0" err="1">
                <a:latin typeface="Arial" pitchFamily="34" charset="0"/>
                <a:cs typeface="Arial" pitchFamily="34" charset="0"/>
              </a:rPr>
              <a:t>sản</a:t>
            </a:r>
            <a:r>
              <a:rPr lang="en-US" dirty="0">
                <a:latin typeface="Arial" pitchFamily="34" charset="0"/>
                <a:cs typeface="Arial" pitchFamily="34" charset="0"/>
              </a:rPr>
              <a:t> ở </a:t>
            </a:r>
            <a:r>
              <a:rPr lang="en-US" dirty="0" err="1">
                <a:latin typeface="Arial" pitchFamily="34" charset="0"/>
                <a:cs typeface="Arial" pitchFamily="34" charset="0"/>
              </a:rPr>
              <a:t>nước</a:t>
            </a:r>
            <a:r>
              <a:rPr lang="en-US" dirty="0">
                <a:latin typeface="Arial" pitchFamily="34" charset="0"/>
                <a:cs typeface="Arial" pitchFamily="34" charset="0"/>
              </a:rPr>
              <a:t> ta </a:t>
            </a:r>
            <a:r>
              <a:rPr lang="en-US" dirty="0" err="1">
                <a:latin typeface="Arial" pitchFamily="34" charset="0"/>
                <a:cs typeface="Arial" pitchFamily="34" charset="0"/>
              </a:rPr>
              <a:t>được</a:t>
            </a:r>
            <a:r>
              <a:rPr lang="en-US" dirty="0">
                <a:latin typeface="Arial" pitchFamily="34" charset="0"/>
                <a:cs typeface="Arial" pitchFamily="34" charset="0"/>
              </a:rPr>
              <a:t> </a:t>
            </a:r>
            <a:r>
              <a:rPr lang="en-US" dirty="0" err="1">
                <a:latin typeface="Arial" pitchFamily="34" charset="0"/>
                <a:cs typeface="Arial" pitchFamily="34" charset="0"/>
              </a:rPr>
              <a:t>hình</a:t>
            </a:r>
            <a:r>
              <a:rPr lang="en-US" dirty="0">
                <a:latin typeface="Arial" pitchFamily="34" charset="0"/>
                <a:cs typeface="Arial" pitchFamily="34" charset="0"/>
              </a:rPr>
              <a:t> </a:t>
            </a:r>
            <a:r>
              <a:rPr lang="en-US" dirty="0" err="1">
                <a:latin typeface="Arial" pitchFamily="34" charset="0"/>
                <a:cs typeface="Arial" pitchFamily="34" charset="0"/>
              </a:rPr>
              <a:t>thành</a:t>
            </a:r>
            <a:r>
              <a:rPr lang="en-US" dirty="0">
                <a:latin typeface="Arial" pitchFamily="34" charset="0"/>
                <a:cs typeface="Arial" pitchFamily="34" charset="0"/>
              </a:rPr>
              <a:t> </a:t>
            </a:r>
            <a:r>
              <a:rPr lang="en-US" dirty="0" err="1">
                <a:latin typeface="Arial" pitchFamily="34" charset="0"/>
                <a:cs typeface="Arial" pitchFamily="34" charset="0"/>
              </a:rPr>
              <a:t>từ</a:t>
            </a:r>
            <a:r>
              <a:rPr lang="en-US" dirty="0">
                <a:latin typeface="Arial" pitchFamily="34" charset="0"/>
                <a:cs typeface="Arial" pitchFamily="34" charset="0"/>
              </a:rPr>
              <a:t> </a:t>
            </a:r>
            <a:r>
              <a:rPr lang="en-US" dirty="0" err="1">
                <a:latin typeface="Arial" pitchFamily="34" charset="0"/>
                <a:cs typeface="Arial" pitchFamily="34" charset="0"/>
              </a:rPr>
              <a:t>năm</a:t>
            </a:r>
            <a:r>
              <a:rPr lang="en-US" dirty="0">
                <a:latin typeface="Arial" pitchFamily="34" charset="0"/>
                <a:cs typeface="Arial" pitchFamily="34" charset="0"/>
              </a:rPr>
              <a:t> 1930 </a:t>
            </a:r>
            <a:r>
              <a:rPr lang="en-US" dirty="0" err="1">
                <a:latin typeface="Arial" pitchFamily="34" charset="0"/>
                <a:cs typeface="Arial" pitchFamily="34" charset="0"/>
              </a:rPr>
              <a:t>và</a:t>
            </a:r>
            <a:r>
              <a:rPr lang="en-US" dirty="0">
                <a:latin typeface="Arial" pitchFamily="34" charset="0"/>
                <a:cs typeface="Arial" pitchFamily="34" charset="0"/>
              </a:rPr>
              <a:t> </a:t>
            </a:r>
            <a:r>
              <a:rPr lang="en-US" dirty="0" err="1">
                <a:latin typeface="Arial" pitchFamily="34" charset="0"/>
                <a:cs typeface="Arial" pitchFamily="34" charset="0"/>
              </a:rPr>
              <a:t>bắt</a:t>
            </a:r>
            <a:r>
              <a:rPr lang="en-US" dirty="0">
                <a:latin typeface="Arial" pitchFamily="34" charset="0"/>
                <a:cs typeface="Arial" pitchFamily="34" charset="0"/>
              </a:rPr>
              <a:t> </a:t>
            </a:r>
            <a:r>
              <a:rPr lang="en-US" dirty="0" err="1">
                <a:latin typeface="Arial" pitchFamily="34" charset="0"/>
                <a:cs typeface="Arial" pitchFamily="34" charset="0"/>
              </a:rPr>
              <a:t>rễ</a:t>
            </a:r>
            <a:r>
              <a:rPr lang="en-US" dirty="0">
                <a:latin typeface="Arial" pitchFamily="34" charset="0"/>
                <a:cs typeface="Arial" pitchFamily="34" charset="0"/>
              </a:rPr>
              <a:t> </a:t>
            </a:r>
            <a:r>
              <a:rPr lang="en-US" dirty="0" err="1">
                <a:latin typeface="Arial" pitchFamily="34" charset="0"/>
                <a:cs typeface="Arial" pitchFamily="34" charset="0"/>
              </a:rPr>
              <a:t>vững</a:t>
            </a:r>
            <a:r>
              <a:rPr lang="en-US" dirty="0">
                <a:latin typeface="Arial" pitchFamily="34" charset="0"/>
                <a:cs typeface="Arial" pitchFamily="34" charset="0"/>
              </a:rPr>
              <a:t> </a:t>
            </a:r>
            <a:r>
              <a:rPr lang="en-US" dirty="0" err="1">
                <a:latin typeface="Arial" pitchFamily="34" charset="0"/>
                <a:cs typeface="Arial" pitchFamily="34" charset="0"/>
              </a:rPr>
              <a:t>chắc</a:t>
            </a:r>
            <a:r>
              <a:rPr lang="en-US" dirty="0">
                <a:latin typeface="Arial" pitchFamily="34" charset="0"/>
                <a:cs typeface="Arial" pitchFamily="34" charset="0"/>
              </a:rPr>
              <a:t> </a:t>
            </a:r>
            <a:r>
              <a:rPr lang="en-US" dirty="0" err="1">
                <a:latin typeface="Arial" pitchFamily="34" charset="0"/>
                <a:cs typeface="Arial" pitchFamily="34" charset="0"/>
              </a:rPr>
              <a:t>trong</a:t>
            </a:r>
            <a:r>
              <a:rPr lang="en-US" dirty="0">
                <a:latin typeface="Arial" pitchFamily="34" charset="0"/>
                <a:cs typeface="Arial" pitchFamily="34" charset="0"/>
              </a:rPr>
              <a:t> </a:t>
            </a:r>
            <a:r>
              <a:rPr lang="en-US" dirty="0" err="1">
                <a:latin typeface="Arial" pitchFamily="34" charset="0"/>
                <a:cs typeface="Arial" pitchFamily="34" charset="0"/>
              </a:rPr>
              <a:t>xã</a:t>
            </a:r>
            <a:r>
              <a:rPr lang="en-US" dirty="0">
                <a:latin typeface="Arial" pitchFamily="34" charset="0"/>
                <a:cs typeface="Arial" pitchFamily="34" charset="0"/>
              </a:rPr>
              <a:t> </a:t>
            </a:r>
            <a:r>
              <a:rPr lang="en-US" dirty="0" err="1">
                <a:latin typeface="Arial" pitchFamily="34" charset="0"/>
                <a:cs typeface="Arial" pitchFamily="34" charset="0"/>
              </a:rPr>
              <a:t>hội</a:t>
            </a:r>
            <a:r>
              <a:rPr lang="en-US" dirty="0">
                <a:latin typeface="Arial" pitchFamily="34" charset="0"/>
                <a:cs typeface="Arial" pitchFamily="34" charset="0"/>
              </a:rPr>
              <a:t>.</a:t>
            </a:r>
          </a:p>
          <a:p>
            <a:pPr marL="874713" indent="-342900">
              <a:buFont typeface="Arial" pitchFamily="34" charset="0"/>
              <a:buChar char="•"/>
            </a:pPr>
            <a:r>
              <a:rPr lang="en-US" dirty="0">
                <a:latin typeface="Arial" pitchFamily="34" charset="0"/>
                <a:cs typeface="Arial" pitchFamily="34" charset="0"/>
              </a:rPr>
              <a:t>+ </a:t>
            </a:r>
            <a:r>
              <a:rPr lang="en-US" dirty="0" err="1">
                <a:latin typeface="Arial" pitchFamily="34" charset="0"/>
                <a:cs typeface="Arial" pitchFamily="34" charset="0"/>
              </a:rPr>
              <a:t>Bốn</a:t>
            </a:r>
            <a:r>
              <a:rPr lang="en-US" dirty="0">
                <a:latin typeface="Arial" pitchFamily="34" charset="0"/>
                <a:cs typeface="Arial" pitchFamily="34" charset="0"/>
              </a:rPr>
              <a:t> </a:t>
            </a:r>
            <a:r>
              <a:rPr lang="en-US" dirty="0" err="1">
                <a:latin typeface="Arial" pitchFamily="34" charset="0"/>
                <a:cs typeface="Arial" pitchFamily="34" charset="0"/>
              </a:rPr>
              <a:t>là</a:t>
            </a:r>
            <a:r>
              <a:rPr lang="en-US" dirty="0">
                <a:latin typeface="Arial" pitchFamily="34" charset="0"/>
                <a:cs typeface="Arial" pitchFamily="34" charset="0"/>
              </a:rPr>
              <a:t>, </a:t>
            </a:r>
            <a:r>
              <a:rPr lang="en-US" dirty="0" err="1">
                <a:latin typeface="Arial" pitchFamily="34" charset="0"/>
                <a:cs typeface="Arial" pitchFamily="34" charset="0"/>
              </a:rPr>
              <a:t>cơ</a:t>
            </a:r>
            <a:r>
              <a:rPr lang="en-US" dirty="0">
                <a:latin typeface="Arial" pitchFamily="34" charset="0"/>
                <a:cs typeface="Arial" pitchFamily="34" charset="0"/>
              </a:rPr>
              <a:t> </a:t>
            </a:r>
            <a:r>
              <a:rPr lang="en-US" dirty="0" err="1">
                <a:latin typeface="Arial" pitchFamily="34" charset="0"/>
                <a:cs typeface="Arial" pitchFamily="34" charset="0"/>
              </a:rPr>
              <a:t>sở</a:t>
            </a:r>
            <a:r>
              <a:rPr lang="en-US" dirty="0">
                <a:latin typeface="Arial" pitchFamily="34" charset="0"/>
                <a:cs typeface="Arial" pitchFamily="34" charset="0"/>
              </a:rPr>
              <a:t> </a:t>
            </a:r>
            <a:r>
              <a:rPr lang="en-US" dirty="0" err="1">
                <a:latin typeface="Arial" pitchFamily="34" charset="0"/>
                <a:cs typeface="Arial" pitchFamily="34" charset="0"/>
              </a:rPr>
              <a:t>kinh</a:t>
            </a:r>
            <a:r>
              <a:rPr lang="en-US" dirty="0">
                <a:latin typeface="Arial" pitchFamily="34" charset="0"/>
                <a:cs typeface="Arial" pitchFamily="34" charset="0"/>
              </a:rPr>
              <a:t> </a:t>
            </a:r>
            <a:r>
              <a:rPr lang="en-US" dirty="0" err="1">
                <a:latin typeface="Arial" pitchFamily="34" charset="0"/>
                <a:cs typeface="Arial" pitchFamily="34" charset="0"/>
              </a:rPr>
              <a:t>tế</a:t>
            </a:r>
            <a:r>
              <a:rPr lang="en-US" dirty="0">
                <a:latin typeface="Arial" pitchFamily="34" charset="0"/>
                <a:cs typeface="Arial" pitchFamily="34" charset="0"/>
              </a:rPr>
              <a:t> </a:t>
            </a:r>
            <a:r>
              <a:rPr lang="en-US" dirty="0" err="1">
                <a:latin typeface="Arial" pitchFamily="34" charset="0"/>
                <a:cs typeface="Arial" pitchFamily="34" charset="0"/>
              </a:rPr>
              <a:t>của</a:t>
            </a:r>
            <a:r>
              <a:rPr lang="en-US" dirty="0">
                <a:latin typeface="Arial" pitchFamily="34" charset="0"/>
                <a:cs typeface="Arial" pitchFamily="34" charset="0"/>
              </a:rPr>
              <a:t> </a:t>
            </a:r>
            <a:r>
              <a:rPr lang="en-US" dirty="0" err="1">
                <a:latin typeface="Arial" pitchFamily="34" charset="0"/>
                <a:cs typeface="Arial" pitchFamily="34" charset="0"/>
              </a:rPr>
              <a:t>hệ</a:t>
            </a:r>
            <a:r>
              <a:rPr lang="en-US" dirty="0">
                <a:latin typeface="Arial" pitchFamily="34" charset="0"/>
                <a:cs typeface="Arial" pitchFamily="34" charset="0"/>
              </a:rPr>
              <a:t> </a:t>
            </a:r>
            <a:r>
              <a:rPr lang="en-US" dirty="0" err="1">
                <a:latin typeface="Arial" pitchFamily="34" charset="0"/>
                <a:cs typeface="Arial" pitchFamily="34" charset="0"/>
              </a:rPr>
              <a:t>thống</a:t>
            </a:r>
            <a:r>
              <a:rPr lang="en-US" dirty="0">
                <a:latin typeface="Arial" pitchFamily="34" charset="0"/>
                <a:cs typeface="Arial" pitchFamily="34" charset="0"/>
              </a:rPr>
              <a:t> </a:t>
            </a:r>
            <a:r>
              <a:rPr lang="en-US" dirty="0" err="1">
                <a:latin typeface="Arial" pitchFamily="34" charset="0"/>
                <a:cs typeface="Arial" pitchFamily="34" charset="0"/>
              </a:rPr>
              <a:t>chuyên</a:t>
            </a:r>
            <a:r>
              <a:rPr lang="en-US" dirty="0">
                <a:latin typeface="Arial" pitchFamily="34" charset="0"/>
                <a:cs typeface="Arial" pitchFamily="34" charset="0"/>
              </a:rPr>
              <a:t> </a:t>
            </a:r>
            <a:r>
              <a:rPr lang="en-US" dirty="0" err="1">
                <a:latin typeface="Arial" pitchFamily="34" charset="0"/>
                <a:cs typeface="Arial" pitchFamily="34" charset="0"/>
              </a:rPr>
              <a:t>chính</a:t>
            </a:r>
            <a:r>
              <a:rPr lang="en-US" dirty="0">
                <a:latin typeface="Arial" pitchFamily="34" charset="0"/>
                <a:cs typeface="Arial" pitchFamily="34" charset="0"/>
              </a:rPr>
              <a:t> </a:t>
            </a:r>
            <a:r>
              <a:rPr lang="en-US" dirty="0" err="1">
                <a:latin typeface="Arial" pitchFamily="34" charset="0"/>
                <a:cs typeface="Arial" pitchFamily="34" charset="0"/>
              </a:rPr>
              <a:t>vô</a:t>
            </a:r>
            <a:r>
              <a:rPr lang="en-US" dirty="0">
                <a:latin typeface="Arial" pitchFamily="34" charset="0"/>
                <a:cs typeface="Arial" pitchFamily="34" charset="0"/>
              </a:rPr>
              <a:t> </a:t>
            </a:r>
            <a:r>
              <a:rPr lang="en-US" dirty="0" err="1">
                <a:latin typeface="Arial" pitchFamily="34" charset="0"/>
                <a:cs typeface="Arial" pitchFamily="34" charset="0"/>
              </a:rPr>
              <a:t>sản</a:t>
            </a:r>
            <a:r>
              <a:rPr lang="en-US" dirty="0">
                <a:latin typeface="Arial" pitchFamily="34" charset="0"/>
                <a:cs typeface="Arial" pitchFamily="34" charset="0"/>
              </a:rPr>
              <a:t> </a:t>
            </a:r>
            <a:r>
              <a:rPr lang="en-US" dirty="0" err="1">
                <a:latin typeface="Arial" pitchFamily="34" charset="0"/>
                <a:cs typeface="Arial" pitchFamily="34" charset="0"/>
              </a:rPr>
              <a:t>là</a:t>
            </a:r>
            <a:r>
              <a:rPr lang="en-US" dirty="0">
                <a:latin typeface="Arial" pitchFamily="34" charset="0"/>
                <a:cs typeface="Arial" pitchFamily="34" charset="0"/>
              </a:rPr>
              <a:t> </a:t>
            </a:r>
            <a:r>
              <a:rPr lang="en-US" dirty="0" err="1">
                <a:latin typeface="Arial" pitchFamily="34" charset="0"/>
                <a:cs typeface="Arial" pitchFamily="34" charset="0"/>
              </a:rPr>
              <a:t>nền</a:t>
            </a:r>
            <a:r>
              <a:rPr lang="en-US" dirty="0">
                <a:latin typeface="Arial" pitchFamily="34" charset="0"/>
                <a:cs typeface="Arial" pitchFamily="34" charset="0"/>
              </a:rPr>
              <a:t> </a:t>
            </a:r>
            <a:r>
              <a:rPr lang="en-US" dirty="0" err="1">
                <a:latin typeface="Arial" pitchFamily="34" charset="0"/>
                <a:cs typeface="Arial" pitchFamily="34" charset="0"/>
              </a:rPr>
              <a:t>kinh</a:t>
            </a:r>
            <a:r>
              <a:rPr lang="en-US" dirty="0">
                <a:latin typeface="Arial" pitchFamily="34" charset="0"/>
                <a:cs typeface="Arial" pitchFamily="34" charset="0"/>
              </a:rPr>
              <a:t> </a:t>
            </a:r>
            <a:r>
              <a:rPr lang="en-US" dirty="0" err="1">
                <a:latin typeface="Arial" pitchFamily="34" charset="0"/>
                <a:cs typeface="Arial" pitchFamily="34" charset="0"/>
              </a:rPr>
              <a:t>tế</a:t>
            </a:r>
            <a:r>
              <a:rPr lang="en-US" dirty="0">
                <a:latin typeface="Arial" pitchFamily="34" charset="0"/>
                <a:cs typeface="Arial" pitchFamily="34" charset="0"/>
              </a:rPr>
              <a:t> </a:t>
            </a:r>
            <a:r>
              <a:rPr lang="en-US" dirty="0" err="1">
                <a:latin typeface="Arial" pitchFamily="34" charset="0"/>
                <a:cs typeface="Arial" pitchFamily="34" charset="0"/>
              </a:rPr>
              <a:t>kế</a:t>
            </a:r>
            <a:r>
              <a:rPr lang="en-US" dirty="0">
                <a:latin typeface="Arial" pitchFamily="34" charset="0"/>
                <a:cs typeface="Arial" pitchFamily="34" charset="0"/>
              </a:rPr>
              <a:t> </a:t>
            </a:r>
            <a:r>
              <a:rPr lang="en-US" dirty="0" err="1">
                <a:latin typeface="Arial" pitchFamily="34" charset="0"/>
                <a:cs typeface="Arial" pitchFamily="34" charset="0"/>
              </a:rPr>
              <a:t>hoạch</a:t>
            </a:r>
            <a:r>
              <a:rPr lang="en-US" dirty="0">
                <a:latin typeface="Arial" pitchFamily="34" charset="0"/>
                <a:cs typeface="Arial" pitchFamily="34" charset="0"/>
              </a:rPr>
              <a:t> </a:t>
            </a:r>
            <a:r>
              <a:rPr lang="en-US" dirty="0" err="1">
                <a:latin typeface="Arial" pitchFamily="34" charset="0"/>
                <a:cs typeface="Arial" pitchFamily="34" charset="0"/>
              </a:rPr>
              <a:t>hoá</a:t>
            </a:r>
            <a:r>
              <a:rPr lang="en-US" dirty="0">
                <a:latin typeface="Arial" pitchFamily="34" charset="0"/>
                <a:cs typeface="Arial" pitchFamily="34" charset="0"/>
              </a:rPr>
              <a:t>, </a:t>
            </a:r>
            <a:r>
              <a:rPr lang="en-US" dirty="0" err="1">
                <a:latin typeface="Arial" pitchFamily="34" charset="0"/>
                <a:cs typeface="Arial" pitchFamily="34" charset="0"/>
              </a:rPr>
              <a:t>tập</a:t>
            </a:r>
            <a:r>
              <a:rPr lang="en-US" dirty="0">
                <a:latin typeface="Arial" pitchFamily="34" charset="0"/>
                <a:cs typeface="Arial" pitchFamily="34" charset="0"/>
              </a:rPr>
              <a:t> </a:t>
            </a:r>
            <a:r>
              <a:rPr lang="en-US" dirty="0" err="1">
                <a:latin typeface="Arial" pitchFamily="34" charset="0"/>
                <a:cs typeface="Arial" pitchFamily="34" charset="0"/>
              </a:rPr>
              <a:t>trung</a:t>
            </a:r>
            <a:r>
              <a:rPr lang="en-US" dirty="0">
                <a:latin typeface="Arial" pitchFamily="34" charset="0"/>
                <a:cs typeface="Arial" pitchFamily="34" charset="0"/>
              </a:rPr>
              <a:t>, </a:t>
            </a:r>
            <a:r>
              <a:rPr lang="en-US" dirty="0" err="1">
                <a:latin typeface="Arial" pitchFamily="34" charset="0"/>
                <a:cs typeface="Arial" pitchFamily="34" charset="0"/>
              </a:rPr>
              <a:t>quan</a:t>
            </a:r>
            <a:r>
              <a:rPr lang="en-US" dirty="0">
                <a:latin typeface="Arial" pitchFamily="34" charset="0"/>
                <a:cs typeface="Arial" pitchFamily="34" charset="0"/>
              </a:rPr>
              <a:t> </a:t>
            </a:r>
            <a:r>
              <a:rPr lang="en-US" dirty="0" err="1">
                <a:latin typeface="Arial" pitchFamily="34" charset="0"/>
                <a:cs typeface="Arial" pitchFamily="34" charset="0"/>
              </a:rPr>
              <a:t>liêu</a:t>
            </a:r>
            <a:r>
              <a:rPr lang="en-US" dirty="0">
                <a:latin typeface="Arial" pitchFamily="34" charset="0"/>
                <a:cs typeface="Arial" pitchFamily="34" charset="0"/>
              </a:rPr>
              <a:t> </a:t>
            </a:r>
            <a:r>
              <a:rPr lang="en-US" dirty="0" err="1">
                <a:latin typeface="Arial" pitchFamily="34" charset="0"/>
                <a:cs typeface="Arial" pitchFamily="34" charset="0"/>
              </a:rPr>
              <a:t>bao</a:t>
            </a:r>
            <a:r>
              <a:rPr lang="en-US" dirty="0">
                <a:latin typeface="Arial" pitchFamily="34" charset="0"/>
                <a:cs typeface="Arial" pitchFamily="34" charset="0"/>
              </a:rPr>
              <a:t> </a:t>
            </a:r>
            <a:r>
              <a:rPr lang="en-US" dirty="0" err="1">
                <a:latin typeface="Arial" pitchFamily="34" charset="0"/>
                <a:cs typeface="Arial" pitchFamily="34" charset="0"/>
              </a:rPr>
              <a:t>cấp</a:t>
            </a:r>
            <a:r>
              <a:rPr lang="en-US" dirty="0">
                <a:latin typeface="Arial" pitchFamily="34" charset="0"/>
                <a:cs typeface="Arial" pitchFamily="34" charset="0"/>
              </a:rPr>
              <a:t>.</a:t>
            </a:r>
          </a:p>
          <a:p>
            <a:pPr marL="874713" indent="-342900">
              <a:buFont typeface="Arial" pitchFamily="34" charset="0"/>
              <a:buChar char="•"/>
            </a:pPr>
            <a:r>
              <a:rPr lang="vi-VN" dirty="0"/>
              <a:t>+ Năm là, cơ sở xã hội của hệ thống chuyên chính vô sản là liên minh công - nông - trí thức.</a:t>
            </a: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18242" cy="62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24546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548680"/>
            <a:ext cx="7730056" cy="1224136"/>
          </a:xfrm>
        </p:spPr>
        <p:txBody>
          <a:bodyPr>
            <a:normAutofit/>
          </a:bodyPr>
          <a:lstStyle/>
          <a:p>
            <a:r>
              <a:rPr lang="vi-VN" sz="2800" dirty="0"/>
              <a:t>I. ĐƯỜNG LỐI XÂY DỰNG HỆ THỐNG CHÍNH TRỊ THỜI KỲ TRƯỚC ĐỔI MỚI (1945 - 1985).</a:t>
            </a:r>
            <a:endParaRPr lang="en-US" sz="2800" dirty="0"/>
          </a:p>
        </p:txBody>
      </p:sp>
      <p:sp>
        <p:nvSpPr>
          <p:cNvPr id="3" name="Content Placeholder 2"/>
          <p:cNvSpPr>
            <a:spLocks noGrp="1"/>
          </p:cNvSpPr>
          <p:nvPr>
            <p:ph idx="1"/>
          </p:nvPr>
        </p:nvSpPr>
        <p:spPr/>
        <p:txBody>
          <a:bodyPr>
            <a:normAutofit fontScale="92500"/>
          </a:bodyPr>
          <a:lstStyle/>
          <a:p>
            <a:pPr marL="0" indent="0">
              <a:buNone/>
            </a:pPr>
            <a:r>
              <a:rPr lang="vi-VN" b="1" dirty="0"/>
              <a:t>3.Hệ thống chuyên chính vô sản theo tư tưởng làm chủ tập thể (1975-1985)</a:t>
            </a:r>
          </a:p>
          <a:p>
            <a:pPr marL="0" indent="355600">
              <a:lnSpc>
                <a:spcPct val="150000"/>
              </a:lnSpc>
              <a:buNone/>
            </a:pPr>
            <a:r>
              <a:rPr lang="vi-VN" sz="1800" dirty="0"/>
              <a:t>Từ tháng 4-1975, với thắng lợi hoàn toàn và triệt để của sự nghiệp chống Mỹ, cứu nước, cách mạng Việt Nam chuyển sang giai đoạn mới, giai đoạn tiến hành cách mạng xã hội chủ nghĩa trong cả nước. Vì vậy, Đảng xác định chuyển từ hệ thống chuyên chính dân chủ nhân dân làm nhiệm vụ lịch sử của chuyên chính vô sản trong phạm vi nửa nước (1954-1975) sang hệ thống chuyên chính vô sản hoạt động trong phạm vi cả nước.</a:t>
            </a:r>
            <a:endParaRPr lang="en-US" sz="1800" dirty="0"/>
          </a:p>
        </p:txBody>
      </p:sp>
      <p:cxnSp>
        <p:nvCxnSpPr>
          <p:cNvPr id="5" name="Straight Connector 4"/>
          <p:cNvCxnSpPr/>
          <p:nvPr/>
        </p:nvCxnSpPr>
        <p:spPr>
          <a:xfrm>
            <a:off x="2195736" y="2204864"/>
            <a:ext cx="0" cy="4653136"/>
          </a:xfrm>
          <a:prstGeom prst="line">
            <a:avLst/>
          </a:prstGeom>
          <a:ln w="38100"/>
        </p:spPr>
        <p:style>
          <a:lnRef idx="1">
            <a:schemeClr val="accent2"/>
          </a:lnRef>
          <a:fillRef idx="0">
            <a:schemeClr val="accent2"/>
          </a:fillRef>
          <a:effectRef idx="0">
            <a:schemeClr val="accent2"/>
          </a:effectRef>
          <a:fontRef idx="minor">
            <a:schemeClr val="tx1"/>
          </a:fontRef>
        </p:style>
      </p:cxnSp>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04864"/>
            <a:ext cx="2195736" cy="2351166"/>
          </a:xfrm>
          <a:prstGeom prst="rect">
            <a:avLst/>
          </a:prstGeom>
          <a:ln>
            <a:noFill/>
          </a:ln>
          <a:effectLst>
            <a:softEdge rad="112500"/>
          </a:effectLst>
        </p:spPr>
      </p:pic>
      <p:cxnSp>
        <p:nvCxnSpPr>
          <p:cNvPr id="9" name="Straight Connector 8"/>
          <p:cNvCxnSpPr/>
          <p:nvPr/>
        </p:nvCxnSpPr>
        <p:spPr>
          <a:xfrm>
            <a:off x="0" y="4725144"/>
            <a:ext cx="2195736" cy="0"/>
          </a:xfrm>
          <a:prstGeom prst="line">
            <a:avLst/>
          </a:prstGeom>
          <a:ln w="57150">
            <a:prstDash val="sysDot"/>
          </a:ln>
        </p:spPr>
        <p:style>
          <a:lnRef idx="1">
            <a:schemeClr val="accent2"/>
          </a:lnRef>
          <a:fillRef idx="0">
            <a:schemeClr val="accent2"/>
          </a:fillRef>
          <a:effectRef idx="0">
            <a:schemeClr val="accent2"/>
          </a:effectRef>
          <a:fontRef idx="minor">
            <a:schemeClr val="tx1"/>
          </a:fontRef>
        </p:style>
      </p:cxn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8" y="4827552"/>
            <a:ext cx="2051720" cy="1992416"/>
          </a:xfrm>
          <a:prstGeom prst="rect">
            <a:avLst/>
          </a:prstGeom>
          <a:ln>
            <a:noFill/>
          </a:ln>
          <a:effectLst>
            <a:softEdge rad="112500"/>
          </a:effectLst>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1118242" cy="62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614435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3608" y="908719"/>
            <a:ext cx="7734596" cy="1080121"/>
          </a:xfrm>
        </p:spPr>
        <p:txBody>
          <a:bodyPr>
            <a:normAutofit/>
          </a:bodyPr>
          <a:lstStyle/>
          <a:p>
            <a:r>
              <a:rPr lang="vi-VN" sz="2600" dirty="0"/>
              <a:t>I. ĐƯỜNG LỐI XÂY DỰNG HỆ THỐNG CHÍNH TRỊ THỜI KỲ TRƯỚC ĐỔI MỚI (1945 - 1985).</a:t>
            </a:r>
            <a:endParaRPr lang="en-US" sz="2600" dirty="0"/>
          </a:p>
        </p:txBody>
      </p:sp>
      <p:sp>
        <p:nvSpPr>
          <p:cNvPr id="3" name="Content Placeholder 2"/>
          <p:cNvSpPr>
            <a:spLocks noGrp="1"/>
          </p:cNvSpPr>
          <p:nvPr>
            <p:ph idx="1"/>
          </p:nvPr>
        </p:nvSpPr>
        <p:spPr>
          <a:xfrm>
            <a:off x="2123728" y="2204864"/>
            <a:ext cx="6624736" cy="4392488"/>
          </a:xfrm>
        </p:spPr>
        <p:txBody>
          <a:bodyPr>
            <a:noAutofit/>
          </a:bodyPr>
          <a:lstStyle/>
          <a:p>
            <a:pPr>
              <a:buFont typeface="Wingdings" pitchFamily="2" charset="2"/>
              <a:buChar char="v"/>
            </a:pPr>
            <a:r>
              <a:rPr lang="vi-VN" sz="1800" u="sng" dirty="0"/>
              <a:t>N</a:t>
            </a:r>
            <a:r>
              <a:rPr lang="en-US" sz="1800" u="sng" dirty="0" err="1"/>
              <a:t>ội</a:t>
            </a:r>
            <a:r>
              <a:rPr lang="en-US" sz="1800" u="sng" dirty="0"/>
              <a:t> dung </a:t>
            </a:r>
            <a:r>
              <a:rPr lang="vi-VN" sz="1800" u="sng" dirty="0"/>
              <a:t>chủ trương xây dựng hệ thống chuyên chính vô sản </a:t>
            </a:r>
            <a:r>
              <a:rPr lang="vi-VN" sz="1800" dirty="0"/>
              <a:t>:</a:t>
            </a:r>
          </a:p>
          <a:p>
            <a:pPr marL="531813" indent="-258763">
              <a:buFont typeface="+mj-lt"/>
              <a:buAutoNum type="arabicPeriod"/>
              <a:tabLst>
                <a:tab pos="177800" algn="l"/>
              </a:tabLst>
            </a:pPr>
            <a:r>
              <a:rPr lang="vi-VN" sz="1600" dirty="0"/>
              <a:t>Xác định quyền làm chủ của nhân dân được thể chế hóa bằng pháp luật và tổ chức.</a:t>
            </a:r>
          </a:p>
          <a:p>
            <a:pPr marL="531813" lvl="0" indent="-258763">
              <a:buFont typeface="+mj-lt"/>
              <a:buAutoNum type="arabicPeriod"/>
              <a:tabLst>
                <a:tab pos="177800" algn="l"/>
              </a:tabLst>
            </a:pPr>
            <a:r>
              <a:rPr lang="vi-VN" sz="1600" dirty="0"/>
              <a:t>Xác định nhà nước trong thời kỳ quá độ: “nhà nước chuyên chính vô sản thực hiện chế độ dân chủ xã hội chủ nghĩa”</a:t>
            </a:r>
            <a:endParaRPr lang="en-US" sz="1600" dirty="0"/>
          </a:p>
          <a:p>
            <a:pPr marL="531813" lvl="0" indent="-258763">
              <a:buFont typeface="+mj-lt"/>
              <a:buAutoNum type="arabicPeriod"/>
              <a:tabLst>
                <a:tab pos="177800" algn="l"/>
              </a:tabLst>
            </a:pPr>
            <a:r>
              <a:rPr lang="vi-VN" sz="1600" dirty="0"/>
              <a:t>Xác định đảng là người lãnh đạo toàn bộ hoạt động xã hội trong điều kiện chuyên chính vô sản.</a:t>
            </a:r>
          </a:p>
          <a:p>
            <a:pPr marL="531813" indent="-258763">
              <a:buFont typeface="+mj-lt"/>
              <a:buAutoNum type="arabicPeriod"/>
            </a:pPr>
            <a:r>
              <a:rPr lang="vi-VN" sz="1600" dirty="0"/>
              <a:t>Xác định nhiệm vụ chung của mặt trận và các đoàn thể là bảo đảm cho quần chúng tham gia và kiểm tra công việc của nhà nước, đồng thời là trường học về chủ nghĩa xã hội.</a:t>
            </a:r>
          </a:p>
          <a:p>
            <a:pPr marL="531813" lvl="0" indent="-258763">
              <a:buFont typeface="+mj-lt"/>
              <a:buAutoNum type="arabicPeriod"/>
              <a:tabLst>
                <a:tab pos="177800" algn="l"/>
              </a:tabLst>
            </a:pPr>
            <a:r>
              <a:rPr lang="vi-VN" sz="1600" dirty="0"/>
              <a:t>Xác định mối quan hệ đảng lãnh đạo, nhân dân làm chủ, nhà nước quản lý là cơ chế chung cho quản lý toàn bộ xã hội.</a:t>
            </a:r>
            <a:endParaRPr lang="en-US" sz="1600" dirty="0"/>
          </a:p>
          <a:p>
            <a:pPr marL="531813" indent="-258763">
              <a:buFont typeface="Wingdings" pitchFamily="2" charset="2"/>
              <a:buChar char="v"/>
            </a:pPr>
            <a:endParaRPr lang="en-US" dirty="0"/>
          </a:p>
          <a:p>
            <a:pPr lvl="0">
              <a:buFont typeface="Wingdings" pitchFamily="2" charset="2"/>
              <a:buChar char="v"/>
            </a:pPr>
            <a:endParaRPr lang="vi-VN" dirty="0"/>
          </a:p>
          <a:p>
            <a:pPr lvl="0">
              <a:buFont typeface="Wingdings" pitchFamily="2" charset="2"/>
              <a:buChar char="v"/>
            </a:pPr>
            <a:endParaRPr lang="en-US" dirty="0"/>
          </a:p>
          <a:p>
            <a:pPr>
              <a:buFont typeface="Wingdings" pitchFamily="2" charset="2"/>
              <a:buChar char="v"/>
            </a:pPr>
            <a:endParaRPr lang="vi-VN" dirty="0"/>
          </a:p>
          <a:p>
            <a:pPr>
              <a:buFont typeface="Wingdings" pitchFamily="2" charset="2"/>
              <a:buChar char="v"/>
            </a:pPr>
            <a:endParaRPr lang="vi-VN" dirty="0"/>
          </a:p>
          <a:p>
            <a:pPr marL="0" indent="0">
              <a:buNone/>
            </a:pPr>
            <a:endParaRPr lang="en-US"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18242" cy="62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10108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592" y="568345"/>
            <a:ext cx="7920880" cy="1420495"/>
          </a:xfrm>
        </p:spPr>
        <p:txBody>
          <a:bodyPr>
            <a:normAutofit/>
          </a:bodyPr>
          <a:lstStyle/>
          <a:p>
            <a:r>
              <a:rPr lang="vi-VN" sz="2800" dirty="0"/>
              <a:t>I. ĐƯỜNG LỐI XÂY DỰNG HỆ THỐNG CHÍNH TRỊ THỜI KỲ TRƯỚC ĐỔI MỚI (1945 - 1985).</a:t>
            </a:r>
            <a:endParaRPr lang="en-US" sz="2800" dirty="0"/>
          </a:p>
        </p:txBody>
      </p:sp>
      <p:sp>
        <p:nvSpPr>
          <p:cNvPr id="3" name="Content Placeholder 2"/>
          <p:cNvSpPr>
            <a:spLocks noGrp="1"/>
          </p:cNvSpPr>
          <p:nvPr>
            <p:ph idx="1"/>
          </p:nvPr>
        </p:nvSpPr>
        <p:spPr/>
        <p:txBody>
          <a:bodyPr/>
          <a:lstStyle/>
          <a:p>
            <a:pPr>
              <a:lnSpc>
                <a:spcPct val="150000"/>
              </a:lnSpc>
              <a:buFont typeface="Wingdings" pitchFamily="2" charset="2"/>
              <a:buChar char="v"/>
            </a:pPr>
            <a:r>
              <a:rPr lang="vi-VN" u="sng" dirty="0"/>
              <a:t>Nguyên lí hoạt động của hệ thống:</a:t>
            </a:r>
          </a:p>
          <a:p>
            <a:pPr marL="531813" indent="-354013">
              <a:lnSpc>
                <a:spcPct val="150000"/>
              </a:lnSpc>
              <a:buFont typeface="Arial" pitchFamily="34" charset="0"/>
              <a:buChar char="•"/>
            </a:pPr>
            <a:r>
              <a:rPr lang="vi-VN" dirty="0"/>
              <a:t>Hoạt động của hệ thống chuyên chính vô sản giai đoạn này được chỉ đạo bởi đường lối của các Đại hội IV và V của Đảng. </a:t>
            </a:r>
          </a:p>
          <a:p>
            <a:pPr marL="531813" indent="-354013">
              <a:lnSpc>
                <a:spcPct val="150000"/>
              </a:lnSpc>
              <a:buFont typeface="Arial" pitchFamily="34" charset="0"/>
              <a:buChar char="•"/>
            </a:pPr>
            <a:r>
              <a:rPr lang="vi-VN" dirty="0"/>
              <a:t>Đảng đã coi làm chủ tập thể xã hội chủ nghĩa là bản chất của hệ thống chuyên chính vô sản ở nước ta.</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18242" cy="62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29010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1600" y="568345"/>
            <a:ext cx="7806604" cy="1204471"/>
          </a:xfrm>
        </p:spPr>
        <p:txBody>
          <a:bodyPr>
            <a:normAutofit/>
          </a:bodyPr>
          <a:lstStyle/>
          <a:p>
            <a:r>
              <a:rPr lang="vi-VN" sz="2800" dirty="0"/>
              <a:t>I. ĐƯỜNG LỐI XÂY DỰNG HỆ THỐNG CHÍNH TRỊ THỜI KỲ TRƯỚC ĐỔI MỚI (1945 - 1985).</a:t>
            </a:r>
            <a:endParaRPr lang="en-US" sz="2800" dirty="0"/>
          </a:p>
        </p:txBody>
      </p:sp>
      <p:sp>
        <p:nvSpPr>
          <p:cNvPr id="3" name="Content Placeholder 2"/>
          <p:cNvSpPr>
            <a:spLocks noGrp="1"/>
          </p:cNvSpPr>
          <p:nvPr>
            <p:ph idx="1"/>
          </p:nvPr>
        </p:nvSpPr>
        <p:spPr>
          <a:xfrm>
            <a:off x="2200276" y="2204864"/>
            <a:ext cx="6577928" cy="4464496"/>
          </a:xfrm>
        </p:spPr>
        <p:txBody>
          <a:bodyPr>
            <a:normAutofit fontScale="92500" lnSpcReduction="20000"/>
          </a:bodyPr>
          <a:lstStyle/>
          <a:p>
            <a:pPr>
              <a:buFont typeface="Wingdings" pitchFamily="2" charset="2"/>
              <a:buChar char="v"/>
            </a:pPr>
            <a:r>
              <a:rPr lang="en-US" sz="2200" b="1" u="sng" dirty="0" err="1"/>
              <a:t>hạn</a:t>
            </a:r>
            <a:r>
              <a:rPr lang="en-US" sz="2200" b="1" u="sng" dirty="0"/>
              <a:t> </a:t>
            </a:r>
            <a:r>
              <a:rPr lang="en-US" sz="2200" b="1" u="sng" dirty="0" err="1"/>
              <a:t>chế</a:t>
            </a:r>
            <a:r>
              <a:rPr lang="vi-VN" b="1" dirty="0"/>
              <a:t>:</a:t>
            </a:r>
          </a:p>
          <a:p>
            <a:pPr marL="531813" indent="-354013">
              <a:lnSpc>
                <a:spcPct val="120000"/>
              </a:lnSpc>
              <a:buFont typeface="Arial" pitchFamily="34" charset="0"/>
              <a:buChar char="•"/>
            </a:pPr>
            <a:r>
              <a:rPr lang="vi-VN" sz="2100" dirty="0"/>
              <a:t>Bộ máy nhà nước cồng kềnh, kém hiệu quả mà cơ chế quản lý tập trung quan liêu, bao cấp là nguyên nhân trực tiếp.Đảng chưa đáp ứng được nhu cầu giải quyết nhiều vấn đề kinh tế - xã hội cơ bản và cấp bách. </a:t>
            </a:r>
          </a:p>
          <a:p>
            <a:pPr marL="531813" indent="-354013">
              <a:lnSpc>
                <a:spcPct val="120000"/>
              </a:lnSpc>
              <a:buFont typeface="Arial" pitchFamily="34" charset="0"/>
              <a:buChar char="•"/>
            </a:pPr>
            <a:r>
              <a:rPr lang="vi-VN" sz="2100" dirty="0"/>
              <a:t>Đảng chưa phát huy tốt vai trò và chức năng của các đoàn thể trong việc giáo dục, động viên quần chúng tham gia quản lý kinh tế, xã hội. </a:t>
            </a:r>
          </a:p>
          <a:p>
            <a:pPr marL="531813" indent="-354013">
              <a:lnSpc>
                <a:spcPct val="120000"/>
              </a:lnSpc>
              <a:buFont typeface="Arial" pitchFamily="34" charset="0"/>
              <a:buChar char="•"/>
            </a:pPr>
            <a:r>
              <a:rPr lang="vi-VN" sz="2100" dirty="0"/>
              <a:t>Hệ thống chuyên chính vô sản có biểu hiện bảo thủ, trì trệ, chậm đổi mới so với những đột phá mới trong cơ chế kinh tế đang diễn ra ở các địa phương, các cơ sở trong toàn quốc.</a:t>
            </a:r>
          </a:p>
          <a:p>
            <a:pPr>
              <a:buFont typeface="Wingdings" pitchFamily="2" charset="2"/>
              <a:buChar char="v"/>
            </a:pPr>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118242" cy="62068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8949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arn(inVertic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389</TotalTime>
  <Words>2482</Words>
  <Application>Microsoft Office PowerPoint</Application>
  <PresentationFormat>Trình chiếu Trên màn hình (4:3)</PresentationFormat>
  <Paragraphs>128</Paragraphs>
  <Slides>23</Slides>
  <Notes>0</Notes>
  <HiddenSlides>0</HiddenSlides>
  <MMClips>0</MMClips>
  <ScaleCrop>false</ScaleCrop>
  <HeadingPairs>
    <vt:vector size="4" baseType="variant">
      <vt:variant>
        <vt:lpstr>Chủ đề</vt:lpstr>
      </vt:variant>
      <vt:variant>
        <vt:i4>1</vt:i4>
      </vt:variant>
      <vt:variant>
        <vt:lpstr>Tiêu đề Bản chiếu</vt:lpstr>
      </vt:variant>
      <vt:variant>
        <vt:i4>23</vt:i4>
      </vt:variant>
    </vt:vector>
  </HeadingPairs>
  <TitlesOfParts>
    <vt:vector size="24" baseType="lpstr">
      <vt:lpstr>Feathered</vt:lpstr>
      <vt:lpstr>CHƯƠNG VI: ĐUỜNG LỐI XÂY DỰNG HỆ THỐNG CHÍNH TRỊ</vt:lpstr>
      <vt:lpstr>I. ĐƯỜNG LỐI XÂY DỰNG HỆ THỐNG CHÍNH TRỊ THỜI KỲ TRƯỚC ĐỔI MỚI (1945 - 1985).</vt:lpstr>
      <vt:lpstr>I. ĐƯỜNG LỐI XÂY DỰNG HỆ THỐNG CHÍNH TRỊ THỜI KỲ TRƯỚC ĐỔI MỚI (1945 - 1985).</vt:lpstr>
      <vt:lpstr>I. ĐƯỜNG LỐI XÂY DỰNG HỆ THỐNG CHÍNH TRỊ THỜI KỲ TRƯỚC ĐỔI MỚI (1945 - 1985).</vt:lpstr>
      <vt:lpstr>I. ĐƯỜNG LỐI XÂY DỰNG HỆ THỐNG CHÍNH TRỊ THỜI KỲ TRƯỚC ĐỔI MỚI (1945 - 1985).</vt:lpstr>
      <vt:lpstr>I. ĐƯỜNG LỐI XÂY DỰNG HỆ THỐNG CHÍNH TRỊ THỜI KỲ TRƯỚC ĐỔI MỚI (1945 - 1985).</vt:lpstr>
      <vt:lpstr>I. ĐƯỜNG LỐI XÂY DỰNG HỆ THỐNG CHÍNH TRỊ THỜI KỲ TRƯỚC ĐỔI MỚI (1945 - 1985).</vt:lpstr>
      <vt:lpstr>I. ĐƯỜNG LỐI XÂY DỰNG HỆ THỐNG CHÍNH TRỊ THỜI KỲ TRƯỚC ĐỔI MỚI (1945 - 1985).</vt:lpstr>
      <vt:lpstr>I. ĐƯỜNG LỐI XÂY DỰNG HỆ THỐNG CHÍNH TRỊ THỜI KỲ TRƯỚC ĐỔI MỚI (1945 - 1985).</vt:lpstr>
      <vt:lpstr>=&gt; Những hạn chế, sai lầm trên đây cùng những yêu cầu của công cuộc đổi mới đã thúc đẩy chúng ta phải chấm dứt hệ thống chuyên chính vô sản để chuyển sang hệ thống chính trị trong thời kỳ mới.</vt:lpstr>
      <vt:lpstr>Bản trình bày PowerPoint</vt:lpstr>
      <vt:lpstr>II. ĐƯỜNG LỐI XÂY DỰNG HỆ THỐNG CHÍNH TRỊ THỜI KỲ ĐỔI MỚI</vt:lpstr>
      <vt:lpstr>Bản trình bày PowerPoint</vt:lpstr>
      <vt:lpstr>Bản trình bày PowerPoint</vt:lpstr>
      <vt:lpstr>Bản trình bày PowerPoint</vt:lpstr>
      <vt:lpstr>II. ĐƯỜNG LỐI XÂY DỰNG HỆ THỐNG CHÍNH TRỊ THỜI KỲ ĐỔI MỚI</vt:lpstr>
      <vt:lpstr>Bản trình bày PowerPoint</vt:lpstr>
      <vt:lpstr>II. ĐƯỜNG LỐI XÂY DỰNG HỆ THỐNG CHÍNH TRỊ THỜI KỲ ĐỔI MỚI</vt:lpstr>
      <vt:lpstr>.</vt:lpstr>
      <vt:lpstr>II. ĐƯỜNG LỐI XÂY DỰNG HỆ THỐNG CHÍNH TRỊ THỜI KỲ ĐỔI MỚI </vt:lpstr>
      <vt:lpstr>II. ĐƯỜNG LỐI XÂY DỰNG HỆ THỐNG CHÍNH TRỊ THỜI KỲ ĐỔI MỚI</vt:lpstr>
      <vt:lpstr>II. ĐƯỜNG LỐI XÂY DỰNG HỆ THỐNG CHÍNH TRỊ THỜI KỲ ĐỔI MỚI</vt:lpstr>
      <vt:lpstr>Bản trình bày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TRONG NHAN</dc:creator>
  <cp:lastModifiedBy>nhanpham2733@gmail.com</cp:lastModifiedBy>
  <cp:revision>43</cp:revision>
  <dcterms:created xsi:type="dcterms:W3CDTF">2020-05-30T15:37:07Z</dcterms:created>
  <dcterms:modified xsi:type="dcterms:W3CDTF">2020-06-04T08:15:14Z</dcterms:modified>
</cp:coreProperties>
</file>